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67" r:id="rId1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winkl" panose="020B0604020202020204" charset="0"/>
      <p:regular r:id="rId24"/>
      <p:bold r:id="rId25"/>
    </p:embeddedFont>
    <p:embeddedFont>
      <p:font typeface="Twinkl ExtraBold" charset="0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40"/>
    <a:srgbClr val="F9B000"/>
    <a:srgbClr val="6FBD84"/>
    <a:srgbClr val="005722"/>
    <a:srgbClr val="85BD33"/>
    <a:srgbClr val="41704A"/>
    <a:srgbClr val="AED57A"/>
    <a:srgbClr val="304439"/>
    <a:srgbClr val="5C9335"/>
    <a:srgbClr val="415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1626" y="9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Sheet1!$A$1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9F-4422-B516-5E536DBB6B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9F-4422-B516-5E536DBB6B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9F-4422-B516-5E536DBB6B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9F-4422-B516-5E536DBB6BC5}"/>
              </c:ext>
            </c:extLst>
          </c:dPt>
          <c:val>
            <c:numRef>
              <c:f>Sheet1!$A$2:$A$5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8-E19F-4422-B516-5E536DBB6B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1E-4A1C-B9D3-3BED0C0D781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1E-4A1C-B9D3-3BED0C0D781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1E-4A1C-B9D3-3BED0C0D781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C1E-4A1C-B9D3-3BED0C0D781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C1E-4A1C-B9D3-3BED0C0D7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06/05/2023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06/05/2023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twinkl.co.uk/resources/literacy/grammar-spag/warm-up-powerpoints-grammar-spag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twinkl.co.uk/resources/literacy/grammar-spag/warm-up-powerpoints-grammar-spa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literacy/grammar-spag/warm-up-powerpoints-grammar-spa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winkl.co.uk/resources/literacy/grammar-spag/warm-up-powerpoints-grammar-spag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literacy/grammar-spag/warm-up-powerpoints-grammar-spa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hyperlink" Target="https://www.twinkl.co.uk/resources/literacy/grammar-spag/warm-up-powerpoints-grammar-spag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literacy/grammar-spag/warm-up-powerpoints-grammar-spag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literacy/grammar-spag/warm-up-powerpoints-grammar-spag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hlinkClick r:id="rId2"/>
          </p:cNvPr>
          <p:cNvSpPr/>
          <p:nvPr/>
        </p:nvSpPr>
        <p:spPr>
          <a:xfrm>
            <a:off x="4084320" y="5532120"/>
            <a:ext cx="102108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hlinkClick r:id="rId2"/>
          </p:cNvPr>
          <p:cNvSpPr/>
          <p:nvPr/>
        </p:nvSpPr>
        <p:spPr>
          <a:xfrm>
            <a:off x="8519160" y="6240780"/>
            <a:ext cx="51816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670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6633210" y="2956330"/>
            <a:ext cx="56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9640"/>
                </a:solidFill>
                <a:sym typeface="Wingdings 2" panose="05020102010507070707" pitchFamily="18" charset="2"/>
              </a:rPr>
              <a:t></a:t>
            </a:r>
            <a:endParaRPr lang="en-GB" sz="4800" dirty="0">
              <a:solidFill>
                <a:srgbClr val="00964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33210" y="4033965"/>
            <a:ext cx="56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C00000"/>
                </a:solidFill>
                <a:sym typeface="Wingdings 2" panose="05020102010507070707" pitchFamily="18" charset="2"/>
              </a:rPr>
              <a:t></a:t>
            </a:r>
            <a:endParaRPr lang="en-GB" sz="48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98920" y="1861842"/>
            <a:ext cx="56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C00000"/>
                </a:solidFill>
                <a:sym typeface="Wingdings 2" panose="05020102010507070707" pitchFamily="18" charset="2"/>
              </a:rPr>
              <a:t></a:t>
            </a:r>
            <a:endParaRPr lang="en-GB" sz="48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650" y="699824"/>
            <a:ext cx="7632700" cy="453183"/>
          </a:xfrm>
          <a:prstGeom prst="rect">
            <a:avLst/>
          </a:prstGeom>
        </p:spPr>
        <p:txBody>
          <a:bodyPr wrap="square" lIns="0" tIns="72000" rIns="0" bIns="7200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GB" altLang="en-US" sz="2000" dirty="0">
                <a:latin typeface="Twinkl" pitchFamily="2" charset="0"/>
              </a:rPr>
              <a:t>Are these simple present sentences correct or incorrect?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2042160"/>
            <a:ext cx="443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I rides my bike around the field.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3137416"/>
            <a:ext cx="443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She knows the answer.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8720" y="4232672"/>
            <a:ext cx="443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They jumps on the bouncy castle.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27420" y="1941225"/>
            <a:ext cx="1775460" cy="601980"/>
          </a:xfrm>
          <a:prstGeom prst="roundRect">
            <a:avLst/>
          </a:prstGeom>
          <a:solidFill>
            <a:srgbClr val="6FBD84"/>
          </a:solidFill>
          <a:ln w="28575">
            <a:solidFill>
              <a:srgbClr val="0096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Is this correct?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54580" y="5413772"/>
            <a:ext cx="443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Can you write the correct sentences?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27420" y="3036481"/>
            <a:ext cx="1775460" cy="601980"/>
          </a:xfrm>
          <a:prstGeom prst="roundRect">
            <a:avLst/>
          </a:prstGeom>
          <a:solidFill>
            <a:srgbClr val="6FBD84"/>
          </a:solidFill>
          <a:ln w="28575">
            <a:solidFill>
              <a:srgbClr val="0096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Is this correct?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027420" y="4131737"/>
            <a:ext cx="1775460" cy="601980"/>
          </a:xfrm>
          <a:prstGeom prst="roundRect">
            <a:avLst/>
          </a:prstGeom>
          <a:solidFill>
            <a:srgbClr val="6FBD84"/>
          </a:solidFill>
          <a:ln w="28575">
            <a:solidFill>
              <a:srgbClr val="0096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Is this correct?</a:t>
            </a:r>
          </a:p>
        </p:txBody>
      </p:sp>
      <p:sp>
        <p:nvSpPr>
          <p:cNvPr id="22" name="Rectangle 21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48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4392" y="552938"/>
            <a:ext cx="7696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dirty="0">
                <a:latin typeface="Twinkl" pitchFamily="2" charset="0"/>
              </a:rPr>
              <a:t>Spin the spinners! Write a sentence about the topic selected by the first spinner with one of the pronouns shown by the second spinner. </a:t>
            </a:r>
            <a:r>
              <a:rPr lang="en-GB" altLang="en-US" b="1" dirty="0">
                <a:latin typeface="Twinkl" pitchFamily="2" charset="0"/>
              </a:rPr>
              <a:t>Underline the simple present verb</a:t>
            </a:r>
            <a:r>
              <a:rPr lang="en-GB" altLang="en-US" dirty="0">
                <a:latin typeface="Twinkl" pitchFamily="2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en-GB" altLang="en-US" dirty="0">
                <a:latin typeface="Twinkl" pitchFamily="2" charset="0"/>
              </a:rPr>
              <a:t>If you spin </a:t>
            </a:r>
            <a:r>
              <a:rPr lang="en-GB" altLang="en-US" b="1" dirty="0">
                <a:latin typeface="Twinkl" pitchFamily="2" charset="0"/>
              </a:rPr>
              <a:t>?</a:t>
            </a:r>
            <a:r>
              <a:rPr lang="en-GB" altLang="en-US" dirty="0">
                <a:latin typeface="Twinkl" pitchFamily="2" charset="0"/>
              </a:rPr>
              <a:t> then try to write two sentences using both sets of pronouns!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844334572"/>
              </p:ext>
            </p:extLst>
          </p:nvPr>
        </p:nvGraphicFramePr>
        <p:xfrm>
          <a:off x="4226817" y="2198406"/>
          <a:ext cx="4329869" cy="2886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855367939"/>
              </p:ext>
            </p:extLst>
          </p:nvPr>
        </p:nvGraphicFramePr>
        <p:xfrm>
          <a:off x="298099" y="1987609"/>
          <a:ext cx="4440963" cy="2960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text"/>
          <p:cNvGrpSpPr/>
          <p:nvPr/>
        </p:nvGrpSpPr>
        <p:grpSpPr>
          <a:xfrm>
            <a:off x="1166150" y="2597244"/>
            <a:ext cx="6568713" cy="2142516"/>
            <a:chOff x="1166150" y="2597244"/>
            <a:chExt cx="6568713" cy="2142516"/>
          </a:xfrm>
        </p:grpSpPr>
        <p:sp>
          <p:nvSpPr>
            <p:cNvPr id="8" name="TextBox 7"/>
            <p:cNvSpPr txBox="1"/>
            <p:nvPr/>
          </p:nvSpPr>
          <p:spPr>
            <a:xfrm>
              <a:off x="1166150" y="2763417"/>
              <a:ext cx="1452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daily routine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453480" y="2799674"/>
              <a:ext cx="14527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favourite colour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53360" y="3504960"/>
              <a:ext cx="1452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6150" y="3728104"/>
              <a:ext cx="1452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home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94868" y="2597244"/>
              <a:ext cx="14527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I </a:t>
              </a:r>
            </a:p>
            <a:p>
              <a:pPr algn="ctr"/>
              <a:r>
                <a:rPr lang="en-GB" b="1" dirty="0"/>
                <a:t>you </a:t>
              </a:r>
            </a:p>
            <a:p>
              <a:pPr algn="ctr"/>
              <a:r>
                <a:rPr lang="en-GB" b="1" dirty="0"/>
                <a:t>we </a:t>
              </a:r>
            </a:p>
            <a:p>
              <a:pPr algn="ctr"/>
              <a:r>
                <a:rPr lang="en-GB" b="1" dirty="0"/>
                <a:t>they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82078" y="2722368"/>
              <a:ext cx="14527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he </a:t>
              </a:r>
            </a:p>
            <a:p>
              <a:pPr algn="ctr"/>
              <a:r>
                <a:rPr lang="en-GB" b="1" dirty="0"/>
                <a:t>she </a:t>
              </a:r>
            </a:p>
            <a:p>
              <a:pPr algn="ctr"/>
              <a:r>
                <a:rPr lang="en-GB" b="1" dirty="0"/>
                <a:t>it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65358" y="4031874"/>
              <a:ext cx="14527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/>
                <a:t>?</a:t>
              </a:r>
            </a:p>
          </p:txBody>
        </p:sp>
      </p:grpSp>
      <p:grpSp>
        <p:nvGrpSpPr>
          <p:cNvPr id="15" name="spin 4a"/>
          <p:cNvGrpSpPr/>
          <p:nvPr/>
        </p:nvGrpSpPr>
        <p:grpSpPr>
          <a:xfrm>
            <a:off x="3317596" y="2449718"/>
            <a:ext cx="1984893" cy="2643694"/>
            <a:chOff x="3317596" y="2449718"/>
            <a:chExt cx="1984893" cy="2643694"/>
          </a:xfrm>
        </p:grpSpPr>
        <p:sp>
          <p:nvSpPr>
            <p:cNvPr id="16" name="Right Arrow 15"/>
            <p:cNvSpPr/>
            <p:nvPr/>
          </p:nvSpPr>
          <p:spPr>
            <a:xfrm rot="2661494" flipH="1" flipV="1">
              <a:off x="3317596" y="4435386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Right Arrow 16"/>
            <p:cNvSpPr/>
            <p:nvPr/>
          </p:nvSpPr>
          <p:spPr>
            <a:xfrm rot="12600000" flipH="1" flipV="1">
              <a:off x="4388089" y="2449718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09640"/>
                </a:solidFill>
              </a:endParaRPr>
            </a:p>
          </p:txBody>
        </p:sp>
      </p:grpSp>
      <p:grpSp>
        <p:nvGrpSpPr>
          <p:cNvPr id="18" name="spin 3a"/>
          <p:cNvGrpSpPr/>
          <p:nvPr/>
        </p:nvGrpSpPr>
        <p:grpSpPr>
          <a:xfrm>
            <a:off x="780855" y="2449718"/>
            <a:ext cx="7618831" cy="2643692"/>
            <a:chOff x="780855" y="2449718"/>
            <a:chExt cx="7618831" cy="2643692"/>
          </a:xfrm>
        </p:grpSpPr>
        <p:sp>
          <p:nvSpPr>
            <p:cNvPr id="19" name="Right Arrow 18"/>
            <p:cNvSpPr/>
            <p:nvPr/>
          </p:nvSpPr>
          <p:spPr>
            <a:xfrm rot="18938506" flipV="1">
              <a:off x="780855" y="4435384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Right Arrow 19"/>
            <p:cNvSpPr/>
            <p:nvPr/>
          </p:nvSpPr>
          <p:spPr>
            <a:xfrm rot="9000000" flipV="1">
              <a:off x="7485286" y="2449718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1" name="spin 2a"/>
          <p:cNvGrpSpPr/>
          <p:nvPr/>
        </p:nvGrpSpPr>
        <p:grpSpPr>
          <a:xfrm>
            <a:off x="703354" y="1879518"/>
            <a:ext cx="4593778" cy="1225561"/>
            <a:chOff x="698498" y="2077496"/>
            <a:chExt cx="4593778" cy="1225561"/>
          </a:xfrm>
        </p:grpSpPr>
        <p:sp>
          <p:nvSpPr>
            <p:cNvPr id="22" name="Right Arrow 21"/>
            <p:cNvSpPr/>
            <p:nvPr/>
          </p:nvSpPr>
          <p:spPr>
            <a:xfrm rot="2661494">
              <a:off x="698498" y="2077496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Right Arrow 22"/>
            <p:cNvSpPr/>
            <p:nvPr/>
          </p:nvSpPr>
          <p:spPr>
            <a:xfrm rot="12600000" flipH="1" flipV="1">
              <a:off x="4377876" y="2645031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4" name="spin 1a"/>
          <p:cNvGrpSpPr/>
          <p:nvPr/>
        </p:nvGrpSpPr>
        <p:grpSpPr>
          <a:xfrm>
            <a:off x="3317595" y="1847699"/>
            <a:ext cx="3403168" cy="4014951"/>
            <a:chOff x="3317595" y="1847699"/>
            <a:chExt cx="3403168" cy="4014951"/>
          </a:xfrm>
        </p:grpSpPr>
        <p:sp>
          <p:nvSpPr>
            <p:cNvPr id="25" name="Right Arrow 24"/>
            <p:cNvSpPr/>
            <p:nvPr/>
          </p:nvSpPr>
          <p:spPr>
            <a:xfrm rot="18938506" flipH="1">
              <a:off x="3317595" y="1847699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ight Arrow 25"/>
            <p:cNvSpPr/>
            <p:nvPr/>
          </p:nvSpPr>
          <p:spPr>
            <a:xfrm rot="5400000" flipH="1" flipV="1">
              <a:off x="5934550" y="5076437"/>
              <a:ext cx="914400" cy="658026"/>
            </a:xfrm>
            <a:prstGeom prst="rightArrow">
              <a:avLst/>
            </a:prstGeom>
            <a:solidFill>
              <a:srgbClr val="0096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7" name="spin 1"/>
          <p:cNvSpPr/>
          <p:nvPr/>
        </p:nvSpPr>
        <p:spPr>
          <a:xfrm>
            <a:off x="768347" y="5379697"/>
            <a:ext cx="1898251" cy="754033"/>
          </a:xfrm>
          <a:prstGeom prst="rect">
            <a:avLst/>
          </a:prstGeom>
          <a:solidFill>
            <a:srgbClr val="E40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spin!</a:t>
            </a:r>
          </a:p>
        </p:txBody>
      </p:sp>
      <p:sp>
        <p:nvSpPr>
          <p:cNvPr id="28" name="spin 2"/>
          <p:cNvSpPr/>
          <p:nvPr/>
        </p:nvSpPr>
        <p:spPr>
          <a:xfrm>
            <a:off x="768347" y="5379697"/>
            <a:ext cx="1898251" cy="754033"/>
          </a:xfrm>
          <a:prstGeom prst="rect">
            <a:avLst/>
          </a:prstGeom>
          <a:solidFill>
            <a:srgbClr val="E40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spin again!</a:t>
            </a:r>
          </a:p>
        </p:txBody>
      </p:sp>
      <p:sp>
        <p:nvSpPr>
          <p:cNvPr id="29" name="spin 3"/>
          <p:cNvSpPr/>
          <p:nvPr/>
        </p:nvSpPr>
        <p:spPr>
          <a:xfrm>
            <a:off x="768347" y="5379697"/>
            <a:ext cx="1898251" cy="754033"/>
          </a:xfrm>
          <a:prstGeom prst="rect">
            <a:avLst/>
          </a:prstGeom>
          <a:solidFill>
            <a:srgbClr val="E40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and again!</a:t>
            </a:r>
          </a:p>
        </p:txBody>
      </p:sp>
      <p:sp>
        <p:nvSpPr>
          <p:cNvPr id="30" name="spin 4"/>
          <p:cNvSpPr/>
          <p:nvPr/>
        </p:nvSpPr>
        <p:spPr>
          <a:xfrm>
            <a:off x="768347" y="5379697"/>
            <a:ext cx="1898251" cy="754033"/>
          </a:xfrm>
          <a:prstGeom prst="rect">
            <a:avLst/>
          </a:prstGeom>
          <a:solidFill>
            <a:srgbClr val="E400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one more time!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508059" y="3475073"/>
            <a:ext cx="1233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transport to    school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90359" y="6002232"/>
            <a:ext cx="5985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For example: We walk to school. She lives in Manchester.</a:t>
            </a:r>
          </a:p>
        </p:txBody>
      </p:sp>
      <p:sp>
        <p:nvSpPr>
          <p:cNvPr id="34" name="Rectangle 33">
            <a:hlinkClick r:id="rId4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19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7070" y="1042174"/>
            <a:ext cx="7632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This sentence has been mixed up. Can you put it in the right order? </a:t>
            </a:r>
          </a:p>
        </p:txBody>
      </p:sp>
      <p:sp>
        <p:nvSpPr>
          <p:cNvPr id="4" name="show answer"/>
          <p:cNvSpPr/>
          <p:nvPr/>
        </p:nvSpPr>
        <p:spPr>
          <a:xfrm>
            <a:off x="755650" y="3872006"/>
            <a:ext cx="1443853" cy="1051268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Show answer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9503" y="3872006"/>
            <a:ext cx="6188847" cy="10512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GB" altLang="en-US" dirty="0">
                <a:solidFill>
                  <a:schemeClr val="tx1"/>
                </a:solidFill>
              </a:rPr>
              <a:t>She brushes her teeth twice a day.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65595" y="2380146"/>
            <a:ext cx="5812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87BD30"/>
                </a:solidFill>
                <a:latin typeface="Twinkl" pitchFamily="50" charset="0"/>
              </a:rPr>
              <a:t>teeth her She brushes a twice day.</a:t>
            </a:r>
          </a:p>
        </p:txBody>
      </p:sp>
      <p:sp>
        <p:nvSpPr>
          <p:cNvPr id="7" name="Rectangle 6"/>
          <p:cNvSpPr/>
          <p:nvPr/>
        </p:nvSpPr>
        <p:spPr>
          <a:xfrm>
            <a:off x="2199503" y="5078070"/>
            <a:ext cx="6188848" cy="1051268"/>
          </a:xfrm>
          <a:prstGeom prst="rect">
            <a:avLst/>
          </a:prstGeom>
          <a:solidFill>
            <a:srgbClr val="CED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Can you write your own mixed-up sentence for your partner? </a:t>
            </a:r>
          </a:p>
        </p:txBody>
      </p:sp>
      <p:sp>
        <p:nvSpPr>
          <p:cNvPr id="8" name="challenge"/>
          <p:cNvSpPr/>
          <p:nvPr/>
        </p:nvSpPr>
        <p:spPr>
          <a:xfrm>
            <a:off x="755650" y="5078070"/>
            <a:ext cx="1443853" cy="1051268"/>
          </a:xfrm>
          <a:prstGeom prst="rect">
            <a:avLst/>
          </a:prstGeom>
          <a:solidFill>
            <a:srgbClr val="699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Challenge</a:t>
            </a:r>
          </a:p>
        </p:txBody>
      </p:sp>
      <p:sp>
        <p:nvSpPr>
          <p:cNvPr id="9" name="Rectangle 8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3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7070" y="1042174"/>
            <a:ext cx="7632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This sentence has been mixed up. Can you put it in the right order? </a:t>
            </a:r>
          </a:p>
        </p:txBody>
      </p:sp>
      <p:sp>
        <p:nvSpPr>
          <p:cNvPr id="4" name="show answer"/>
          <p:cNvSpPr/>
          <p:nvPr/>
        </p:nvSpPr>
        <p:spPr>
          <a:xfrm>
            <a:off x="755650" y="3872006"/>
            <a:ext cx="1443853" cy="1051268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Show answer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9503" y="3872006"/>
            <a:ext cx="6188847" cy="10512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GB" altLang="en-US" dirty="0">
                <a:solidFill>
                  <a:schemeClr val="tx1"/>
                </a:solidFill>
              </a:rPr>
              <a:t>He speaks French at home.</a:t>
            </a:r>
          </a:p>
        </p:txBody>
      </p:sp>
      <p:sp>
        <p:nvSpPr>
          <p:cNvPr id="6" name="Rectangle 5"/>
          <p:cNvSpPr/>
          <p:nvPr/>
        </p:nvSpPr>
        <p:spPr>
          <a:xfrm>
            <a:off x="2307602" y="2380146"/>
            <a:ext cx="4528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87BD30"/>
                </a:solidFill>
                <a:latin typeface="Twinkl" pitchFamily="50" charset="0"/>
              </a:rPr>
              <a:t>speaks He French home. at</a:t>
            </a:r>
          </a:p>
        </p:txBody>
      </p:sp>
      <p:sp>
        <p:nvSpPr>
          <p:cNvPr id="7" name="Rectangle 6"/>
          <p:cNvSpPr/>
          <p:nvPr/>
        </p:nvSpPr>
        <p:spPr>
          <a:xfrm>
            <a:off x="2199503" y="5078070"/>
            <a:ext cx="6188848" cy="1051268"/>
          </a:xfrm>
          <a:prstGeom prst="rect">
            <a:avLst/>
          </a:prstGeom>
          <a:solidFill>
            <a:srgbClr val="CED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Can you write your own mixed-up sentence for your partner? </a:t>
            </a:r>
          </a:p>
        </p:txBody>
      </p:sp>
      <p:sp>
        <p:nvSpPr>
          <p:cNvPr id="8" name="challenge"/>
          <p:cNvSpPr/>
          <p:nvPr/>
        </p:nvSpPr>
        <p:spPr>
          <a:xfrm>
            <a:off x="755650" y="5078070"/>
            <a:ext cx="1443853" cy="1051268"/>
          </a:xfrm>
          <a:prstGeom prst="rect">
            <a:avLst/>
          </a:prstGeom>
          <a:solidFill>
            <a:srgbClr val="699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Challenge</a:t>
            </a:r>
          </a:p>
        </p:txBody>
      </p:sp>
      <p:sp>
        <p:nvSpPr>
          <p:cNvPr id="9" name="Rectangle 8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20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7070" y="1042174"/>
            <a:ext cx="7632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This sentence has been mixed up. Can you put it in the right order? </a:t>
            </a:r>
          </a:p>
        </p:txBody>
      </p:sp>
      <p:sp>
        <p:nvSpPr>
          <p:cNvPr id="4" name="show answer"/>
          <p:cNvSpPr/>
          <p:nvPr/>
        </p:nvSpPr>
        <p:spPr>
          <a:xfrm>
            <a:off x="755650" y="3872006"/>
            <a:ext cx="1443853" cy="1051268"/>
          </a:xfrm>
          <a:prstGeom prst="rect">
            <a:avLst/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Show answer</a:t>
            </a:r>
          </a:p>
        </p:txBody>
      </p:sp>
      <p:sp>
        <p:nvSpPr>
          <p:cNvPr id="5" name="Rectangle 4"/>
          <p:cNvSpPr/>
          <p:nvPr/>
        </p:nvSpPr>
        <p:spPr>
          <a:xfrm>
            <a:off x="2199503" y="3872006"/>
            <a:ext cx="6188847" cy="10512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GB" altLang="en-US" dirty="0">
                <a:solidFill>
                  <a:schemeClr val="tx1"/>
                </a:solidFill>
              </a:rPr>
              <a:t>They laugh at a funny joke.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33870" y="2380146"/>
            <a:ext cx="4676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2800" b="1" dirty="0">
                <a:solidFill>
                  <a:srgbClr val="87BD30"/>
                </a:solidFill>
                <a:latin typeface="Twinkl" pitchFamily="50" charset="0"/>
              </a:rPr>
              <a:t>joke. funny laugh a They at</a:t>
            </a:r>
          </a:p>
        </p:txBody>
      </p:sp>
      <p:sp>
        <p:nvSpPr>
          <p:cNvPr id="7" name="Rectangle 6"/>
          <p:cNvSpPr/>
          <p:nvPr/>
        </p:nvSpPr>
        <p:spPr>
          <a:xfrm>
            <a:off x="2199503" y="5078070"/>
            <a:ext cx="6188848" cy="1051268"/>
          </a:xfrm>
          <a:prstGeom prst="rect">
            <a:avLst/>
          </a:prstGeom>
          <a:solidFill>
            <a:srgbClr val="CED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Can you write your own mixed-up sentence for your partner? </a:t>
            </a:r>
          </a:p>
        </p:txBody>
      </p:sp>
      <p:sp>
        <p:nvSpPr>
          <p:cNvPr id="8" name="challenge"/>
          <p:cNvSpPr/>
          <p:nvPr/>
        </p:nvSpPr>
        <p:spPr>
          <a:xfrm>
            <a:off x="755650" y="5078070"/>
            <a:ext cx="1443853" cy="1051268"/>
          </a:xfrm>
          <a:prstGeom prst="rect">
            <a:avLst/>
          </a:prstGeom>
          <a:solidFill>
            <a:srgbClr val="699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Challenge</a:t>
            </a:r>
          </a:p>
        </p:txBody>
      </p:sp>
      <p:sp>
        <p:nvSpPr>
          <p:cNvPr id="9" name="Rectangle 8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50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5184" y="765175"/>
            <a:ext cx="38163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dirty="0">
                <a:latin typeface="Twinkl" pitchFamily="2" charset="0"/>
              </a:rPr>
              <a:t>Can you sort the sentences? Put the correct simple present tense sentences into the treasure chest and the incorrect ones in the rubbish bin.</a:t>
            </a:r>
          </a:p>
          <a:p>
            <a:pPr>
              <a:spcBef>
                <a:spcPct val="0"/>
              </a:spcBef>
            </a:pPr>
            <a:endParaRPr lang="en-GB" altLang="en-US" dirty="0">
              <a:latin typeface="Twinkl" pitchFamily="2" charset="0"/>
            </a:endParaRPr>
          </a:p>
          <a:p>
            <a:pPr>
              <a:spcBef>
                <a:spcPct val="0"/>
              </a:spcBef>
            </a:pPr>
            <a:r>
              <a:rPr lang="en-GB" altLang="en-US" dirty="0">
                <a:latin typeface="Twinkl" pitchFamily="2" charset="0"/>
              </a:rPr>
              <a:t>Can you think of a sentence of your own that you could put into the treasure chest?</a:t>
            </a:r>
          </a:p>
        </p:txBody>
      </p:sp>
      <p:pic>
        <p:nvPicPr>
          <p:cNvPr id="4" name="bi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1062141"/>
            <a:ext cx="1872563" cy="1733352"/>
          </a:xfrm>
          <a:prstGeom prst="rect">
            <a:avLst/>
          </a:prstGeom>
        </p:spPr>
      </p:pic>
      <p:pic>
        <p:nvPicPr>
          <p:cNvPr id="5" name="ches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512" y="1062142"/>
            <a:ext cx="1755189" cy="18947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65584" y="1005487"/>
            <a:ext cx="1162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Twinkl ExtraBold" pitchFamily="2" charset="0"/>
              </a:rPr>
              <a:t>Simple Present Tense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0816" y="2057836"/>
            <a:ext cx="116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Twinkl ExtraBold" pitchFamily="2" charset="0"/>
              </a:rPr>
              <a:t>Rubbish</a:t>
            </a:r>
          </a:p>
        </p:txBody>
      </p:sp>
      <p:sp>
        <p:nvSpPr>
          <p:cNvPr id="8" name="Emily solved the puzzle."/>
          <p:cNvSpPr/>
          <p:nvPr/>
        </p:nvSpPr>
        <p:spPr>
          <a:xfrm>
            <a:off x="755650" y="4724753"/>
            <a:ext cx="1370532" cy="1394035"/>
          </a:xfrm>
          <a:prstGeom prst="ellipse">
            <a:avLst/>
          </a:prstGeom>
          <a:solidFill>
            <a:srgbClr val="E9C501"/>
          </a:solidFill>
          <a:ln w="57150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600" dirty="0">
                <a:solidFill>
                  <a:schemeClr val="tx1"/>
                </a:solidFill>
              </a:rPr>
              <a:t>Emily sings loudly.</a:t>
            </a:r>
          </a:p>
        </p:txBody>
      </p:sp>
      <p:sp>
        <p:nvSpPr>
          <p:cNvPr id="9" name="She plays the trombone."/>
          <p:cNvSpPr/>
          <p:nvPr/>
        </p:nvSpPr>
        <p:spPr>
          <a:xfrm>
            <a:off x="2425499" y="4724753"/>
            <a:ext cx="1394036" cy="1394035"/>
          </a:xfrm>
          <a:prstGeom prst="ellipse">
            <a:avLst/>
          </a:prstGeom>
          <a:solidFill>
            <a:srgbClr val="E9C501"/>
          </a:solidFill>
          <a:ln w="57150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She fixes the broken tap.</a:t>
            </a:r>
          </a:p>
        </p:txBody>
      </p:sp>
      <p:sp>
        <p:nvSpPr>
          <p:cNvPr id="10" name="He wants to go to ballet class."/>
          <p:cNvSpPr/>
          <p:nvPr/>
        </p:nvSpPr>
        <p:spPr>
          <a:xfrm>
            <a:off x="4227813" y="4724753"/>
            <a:ext cx="1394036" cy="1394035"/>
          </a:xfrm>
          <a:prstGeom prst="ellipse">
            <a:avLst/>
          </a:prstGeom>
          <a:solidFill>
            <a:srgbClr val="E9C501"/>
          </a:solidFill>
          <a:ln w="57150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600" dirty="0">
                <a:solidFill>
                  <a:schemeClr val="tx1"/>
                </a:solidFill>
              </a:rPr>
              <a:t>We jump together.</a:t>
            </a:r>
          </a:p>
        </p:txBody>
      </p:sp>
      <p:sp>
        <p:nvSpPr>
          <p:cNvPr id="11" name="Hamza spells words easily."/>
          <p:cNvSpPr/>
          <p:nvPr/>
        </p:nvSpPr>
        <p:spPr>
          <a:xfrm>
            <a:off x="5921166" y="4724753"/>
            <a:ext cx="1394036" cy="1394035"/>
          </a:xfrm>
          <a:prstGeom prst="ellipse">
            <a:avLst/>
          </a:prstGeom>
          <a:solidFill>
            <a:srgbClr val="E9C501"/>
          </a:solidFill>
          <a:ln w="57150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600" dirty="0">
                <a:solidFill>
                  <a:schemeClr val="tx1"/>
                </a:solidFill>
              </a:rPr>
              <a:t>Aisha speaks Farsi.</a:t>
            </a:r>
          </a:p>
        </p:txBody>
      </p:sp>
      <p:sp>
        <p:nvSpPr>
          <p:cNvPr id="12" name="I watched the parade go by."/>
          <p:cNvSpPr/>
          <p:nvPr/>
        </p:nvSpPr>
        <p:spPr>
          <a:xfrm>
            <a:off x="3216473" y="3330717"/>
            <a:ext cx="1394036" cy="1394035"/>
          </a:xfrm>
          <a:prstGeom prst="ellipse">
            <a:avLst/>
          </a:prstGeom>
          <a:solidFill>
            <a:srgbClr val="E9C501"/>
          </a:solidFill>
          <a:ln w="57150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600" dirty="0">
                <a:solidFill>
                  <a:schemeClr val="tx1"/>
                </a:solidFill>
              </a:rPr>
              <a:t>She </a:t>
            </a:r>
            <a:r>
              <a:rPr lang="en-GB" sz="1600" dirty="0" err="1">
                <a:solidFill>
                  <a:schemeClr val="tx1"/>
                </a:solidFill>
              </a:rPr>
              <a:t>watchs</a:t>
            </a:r>
            <a:r>
              <a:rPr lang="en-GB" sz="1600" dirty="0">
                <a:solidFill>
                  <a:schemeClr val="tx1"/>
                </a:solidFill>
              </a:rPr>
              <a:t> the TV.</a:t>
            </a:r>
          </a:p>
        </p:txBody>
      </p:sp>
      <p:sp>
        <p:nvSpPr>
          <p:cNvPr id="13" name="I had fun at the fair."/>
          <p:cNvSpPr/>
          <p:nvPr/>
        </p:nvSpPr>
        <p:spPr>
          <a:xfrm>
            <a:off x="1414159" y="3299909"/>
            <a:ext cx="1394036" cy="1394035"/>
          </a:xfrm>
          <a:prstGeom prst="ellipse">
            <a:avLst/>
          </a:prstGeom>
          <a:solidFill>
            <a:srgbClr val="E9C501"/>
          </a:solidFill>
          <a:ln w="57150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600" dirty="0">
                <a:solidFill>
                  <a:schemeClr val="tx1"/>
                </a:solidFill>
              </a:rPr>
              <a:t>I likes tennis.</a:t>
            </a:r>
          </a:p>
        </p:txBody>
      </p:sp>
      <p:sp>
        <p:nvSpPr>
          <p:cNvPr id="14" name="Rectangle 13">
            <a:hlinkClick r:id="rId4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09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463 L -0.04965 -0.28264 " pathEditMode="relative" ptsTypes="AA">
                                      <p:cBhvr>
                                        <p:cTn id="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092 L -0.24288 -0.2794 " pathEditMode="relative" ptsTypes="AA">
                                      <p:cBhvr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0694 L 0.23611 -0.49051 " pathEditMode="relative" rAng="0" ptsTypes="AA">
                                      <p:cBhvr>
                                        <p:cTn id="1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92" y="-2488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3 0.01065 L 0.05851 -0.50255 " pathEditMode="relative" ptsTypes="AA">
                                      <p:cBhvr>
                                        <p:cTn id="21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208 L -0.14045 -0.50139 " pathEditMode="relative" ptsTypes="AA">
                                      <p:cBhvr>
                                        <p:cTn id="2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00324 L -0.32847 -0.49514 " pathEditMode="relative" ptsTypes="AA">
                                      <p:cBhvr>
                                        <p:cTn id="3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/>
          </p:cNvPr>
          <p:cNvSpPr/>
          <p:nvPr/>
        </p:nvSpPr>
        <p:spPr>
          <a:xfrm>
            <a:off x="8519160" y="6240780"/>
            <a:ext cx="518160" cy="51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hlinkClick r:id="rId2"/>
          </p:cNvPr>
          <p:cNvSpPr/>
          <p:nvPr/>
        </p:nvSpPr>
        <p:spPr>
          <a:xfrm>
            <a:off x="4084320" y="3108960"/>
            <a:ext cx="1021080" cy="609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entagon 16"/>
          <p:cNvSpPr/>
          <p:nvPr/>
        </p:nvSpPr>
        <p:spPr>
          <a:xfrm>
            <a:off x="450051" y="4861092"/>
            <a:ext cx="8151051" cy="1183971"/>
          </a:xfrm>
          <a:prstGeom prst="homePlate">
            <a:avLst/>
          </a:prstGeom>
          <a:solidFill>
            <a:srgbClr val="41704A"/>
          </a:solidFill>
          <a:ln w="19050">
            <a:solidFill>
              <a:srgbClr val="4170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entagon 12"/>
          <p:cNvSpPr/>
          <p:nvPr/>
        </p:nvSpPr>
        <p:spPr>
          <a:xfrm>
            <a:off x="450051" y="3472632"/>
            <a:ext cx="8151051" cy="1183971"/>
          </a:xfrm>
          <a:prstGeom prst="homePlate">
            <a:avLst/>
          </a:prstGeom>
          <a:solidFill>
            <a:srgbClr val="5C9335"/>
          </a:solidFill>
          <a:ln w="19050">
            <a:solidFill>
              <a:srgbClr val="5C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entagon 10"/>
          <p:cNvSpPr/>
          <p:nvPr/>
        </p:nvSpPr>
        <p:spPr>
          <a:xfrm>
            <a:off x="457198" y="2054179"/>
            <a:ext cx="8151051" cy="1183971"/>
          </a:xfrm>
          <a:prstGeom prst="homePlate">
            <a:avLst/>
          </a:prstGeom>
          <a:solidFill>
            <a:srgbClr val="AED57A"/>
          </a:solidFill>
          <a:ln w="19050">
            <a:solidFill>
              <a:srgbClr val="AED5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Present Tense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4104" y="1333850"/>
            <a:ext cx="7726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use the simple present tense when we are writing about something that is </a:t>
            </a:r>
            <a:r>
              <a:rPr lang="en-GB" b="1" dirty="0"/>
              <a:t>repeated</a:t>
            </a:r>
            <a:r>
              <a:rPr lang="en-GB" dirty="0"/>
              <a:t>, is </a:t>
            </a:r>
            <a:r>
              <a:rPr lang="en-GB" b="1" dirty="0"/>
              <a:t>always true </a:t>
            </a:r>
            <a:r>
              <a:rPr lang="en-GB" dirty="0"/>
              <a:t>or is </a:t>
            </a:r>
            <a:r>
              <a:rPr lang="en-GB" b="1" dirty="0"/>
              <a:t>happening in a future time.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65971" y="2353777"/>
            <a:ext cx="1870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Repeated</a:t>
            </a:r>
            <a:r>
              <a:rPr lang="en-GB" sz="3200" b="1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5970" y="3649119"/>
            <a:ext cx="219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Always or generally true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5971" y="5037579"/>
            <a:ext cx="2197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Happening in a future time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00587" y="2184499"/>
            <a:ext cx="19635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Eva wakes up at half past seven every morning.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1248" y="2461498"/>
            <a:ext cx="1963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walk to school.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61336" y="2322999"/>
            <a:ext cx="1929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 ride my bike every weekend.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7301" b="4323"/>
          <a:stretch/>
        </p:blipFill>
        <p:spPr>
          <a:xfrm>
            <a:off x="-125417" y="1403035"/>
            <a:ext cx="575469" cy="482393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66269" y="3741452"/>
            <a:ext cx="1699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sun sets in the west.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8123" y="3741452"/>
            <a:ext cx="130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They live in a city.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63278" y="3879951"/>
            <a:ext cx="1627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speak Urdu.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61748" y="5129912"/>
            <a:ext cx="1699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bus leaves at 9 o’clock.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05085" y="5129912"/>
            <a:ext cx="1966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film starts at half past three.</a:t>
            </a:r>
          </a:p>
        </p:txBody>
      </p:sp>
      <p:sp>
        <p:nvSpPr>
          <p:cNvPr id="20" name="Rectangle 19">
            <a:hlinkClick r:id="rId3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62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20000" de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accel="20000" de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accel="20000" decel="2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11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4" grpId="0"/>
      <p:bldP spid="15" grpId="0"/>
      <p:bldP spid="16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198" y="1333850"/>
            <a:ext cx="822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Can you match the correct form of the irregular verb ‘to be’ to each pronoun?</a:t>
            </a:r>
          </a:p>
        </p:txBody>
      </p:sp>
      <p:sp>
        <p:nvSpPr>
          <p:cNvPr id="4" name="Rectangle 3"/>
          <p:cNvSpPr/>
          <p:nvPr/>
        </p:nvSpPr>
        <p:spPr>
          <a:xfrm>
            <a:off x="826316" y="2073665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b="1" dirty="0"/>
              <a:t>I 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  </a:t>
            </a:r>
            <a:endParaRPr lang="en-GB" sz="3600" b="1" dirty="0">
              <a:solidFill>
                <a:srgbClr val="92D050"/>
              </a:solidFill>
            </a:endParaRPr>
          </a:p>
          <a:p>
            <a:r>
              <a:rPr lang="en-GB" sz="3600" b="1" dirty="0"/>
              <a:t>You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 </a:t>
            </a:r>
          </a:p>
          <a:p>
            <a:r>
              <a:rPr lang="en-GB" sz="3600" b="1" dirty="0"/>
              <a:t>He / She / It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</a:t>
            </a:r>
          </a:p>
          <a:p>
            <a:r>
              <a:rPr lang="en-GB" sz="3600" b="1" dirty="0"/>
              <a:t>We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3600" b="1" dirty="0"/>
              <a:t>You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 </a:t>
            </a:r>
          </a:p>
          <a:p>
            <a:r>
              <a:rPr lang="en-GB" sz="3600" b="1" dirty="0"/>
              <a:t>They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</a:t>
            </a:r>
            <a:endParaRPr lang="en-GB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5511567" y="1988191"/>
            <a:ext cx="2827090" cy="3659301"/>
          </a:xfrm>
          <a:prstGeom prst="roundRect">
            <a:avLst>
              <a:gd name="adj" fmla="val 8345"/>
            </a:avLst>
          </a:prstGeom>
          <a:solidFill>
            <a:srgbClr val="6FBD84"/>
          </a:solidFill>
          <a:ln w="38100">
            <a:solidFill>
              <a:srgbClr val="005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012501" y="2059575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47159" y="2525180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3410" y="3100324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97433" y="3565994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2501" y="4354830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are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47159" y="4677995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3666" y="5720915"/>
            <a:ext cx="4506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What do you notice about the verb forms?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69504" y="2035298"/>
            <a:ext cx="1138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45577" y="2562905"/>
            <a:ext cx="113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15654" y="3135494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6108" y="3681698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are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9166" y="4235793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42447" y="4757654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are</a:t>
            </a:r>
          </a:p>
        </p:txBody>
      </p:sp>
      <p:sp>
        <p:nvSpPr>
          <p:cNvPr id="21" name="Rectangle 20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29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198" y="1333850"/>
            <a:ext cx="8220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Can you match the correct form of the irregular verb ‘to run’ to each pronoun?</a:t>
            </a:r>
          </a:p>
        </p:txBody>
      </p:sp>
      <p:sp>
        <p:nvSpPr>
          <p:cNvPr id="5" name="Rectangle 4"/>
          <p:cNvSpPr/>
          <p:nvPr/>
        </p:nvSpPr>
        <p:spPr>
          <a:xfrm>
            <a:off x="826316" y="2073665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b="1" dirty="0"/>
              <a:t>I 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  </a:t>
            </a:r>
            <a:endParaRPr lang="en-GB" sz="3600" b="1" dirty="0">
              <a:solidFill>
                <a:srgbClr val="92D050"/>
              </a:solidFill>
            </a:endParaRPr>
          </a:p>
          <a:p>
            <a:r>
              <a:rPr lang="en-GB" sz="3600" b="1" dirty="0"/>
              <a:t>You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 </a:t>
            </a:r>
          </a:p>
          <a:p>
            <a:r>
              <a:rPr lang="en-GB" sz="3600" b="1" dirty="0"/>
              <a:t>He / She / It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</a:t>
            </a:r>
          </a:p>
          <a:p>
            <a:r>
              <a:rPr lang="en-GB" sz="3600" b="1" dirty="0"/>
              <a:t>We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3600" b="1" dirty="0"/>
              <a:t>You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 </a:t>
            </a:r>
          </a:p>
          <a:p>
            <a:r>
              <a:rPr lang="en-GB" sz="3600" b="1" dirty="0"/>
              <a:t>They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</a:t>
            </a:r>
            <a:endParaRPr lang="en-GB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5511567" y="1988191"/>
            <a:ext cx="2827090" cy="3659301"/>
          </a:xfrm>
          <a:prstGeom prst="roundRect">
            <a:avLst>
              <a:gd name="adj" fmla="val 8345"/>
            </a:avLst>
          </a:prstGeom>
          <a:solidFill>
            <a:srgbClr val="6FBD84"/>
          </a:solidFill>
          <a:ln w="38100">
            <a:solidFill>
              <a:srgbClr val="005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603982" y="3862510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72586" y="4289301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run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72586" y="2485697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91917" y="4870465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run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35100" y="2004990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run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45858" y="3187219"/>
            <a:ext cx="1089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runs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3666" y="5720915"/>
            <a:ext cx="4506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What do you notice about the verb forms?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69504" y="2035298"/>
            <a:ext cx="1138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run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45577" y="2562905"/>
            <a:ext cx="113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run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5654" y="3135494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runs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6108" y="3681698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run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9166" y="4235793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run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42447" y="4757654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run</a:t>
            </a:r>
          </a:p>
        </p:txBody>
      </p:sp>
      <p:sp>
        <p:nvSpPr>
          <p:cNvPr id="20" name="Rectangle 19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2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061" y="1333850"/>
            <a:ext cx="8324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Can you match the correct form of the irregular verb ‘to sing’ to each pronoun?</a:t>
            </a:r>
          </a:p>
        </p:txBody>
      </p:sp>
      <p:sp>
        <p:nvSpPr>
          <p:cNvPr id="5" name="Rectangle 4"/>
          <p:cNvSpPr/>
          <p:nvPr/>
        </p:nvSpPr>
        <p:spPr>
          <a:xfrm>
            <a:off x="826316" y="2073665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b="1" dirty="0"/>
              <a:t>I 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  </a:t>
            </a:r>
            <a:endParaRPr lang="en-GB" sz="3600" b="1" dirty="0">
              <a:solidFill>
                <a:srgbClr val="92D050"/>
              </a:solidFill>
            </a:endParaRPr>
          </a:p>
          <a:p>
            <a:r>
              <a:rPr lang="en-GB" sz="3600" b="1" dirty="0"/>
              <a:t>You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 </a:t>
            </a:r>
          </a:p>
          <a:p>
            <a:r>
              <a:rPr lang="en-GB" sz="3600" b="1" dirty="0"/>
              <a:t>He / She / It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</a:t>
            </a:r>
          </a:p>
          <a:p>
            <a:r>
              <a:rPr lang="en-GB" sz="3600" b="1" dirty="0"/>
              <a:t>We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GB" sz="3600" b="1" dirty="0"/>
              <a:t>You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 </a:t>
            </a:r>
          </a:p>
          <a:p>
            <a:r>
              <a:rPr lang="en-GB" sz="3600" b="1" dirty="0"/>
              <a:t>They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_____</a:t>
            </a:r>
            <a:r>
              <a:rPr lang="en-GB" sz="3600" b="1" dirty="0"/>
              <a:t> </a:t>
            </a:r>
            <a:endParaRPr lang="en-GB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5511567" y="1988191"/>
            <a:ext cx="2827090" cy="3659301"/>
          </a:xfrm>
          <a:prstGeom prst="roundRect">
            <a:avLst>
              <a:gd name="adj" fmla="val 8345"/>
            </a:avLst>
          </a:prstGeom>
          <a:solidFill>
            <a:srgbClr val="6FBD84"/>
          </a:solidFill>
          <a:ln w="38100">
            <a:solidFill>
              <a:srgbClr val="005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7036878" y="2162531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79174" y="3749845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5759" y="4364155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07493" y="3239664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48295" y="2558137"/>
            <a:ext cx="1015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55829" y="4918302"/>
            <a:ext cx="1230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sings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3666" y="5720915"/>
            <a:ext cx="4506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What do you notice about the verb forms?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69504" y="2077243"/>
            <a:ext cx="1138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sing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7188" y="2638406"/>
            <a:ext cx="1133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sing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1978" y="3185828"/>
            <a:ext cx="1333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sings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6108" y="3740421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sing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9166" y="4286127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sing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42447" y="4816377"/>
            <a:ext cx="1157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9640"/>
                </a:solidFill>
              </a:rPr>
              <a:t>sing</a:t>
            </a:r>
          </a:p>
        </p:txBody>
      </p:sp>
      <p:sp>
        <p:nvSpPr>
          <p:cNvPr id="20" name="Rectangle 19">
            <a:hlinkClick r:id="rId2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35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198" y="325166"/>
            <a:ext cx="8220075" cy="994306"/>
          </a:xfrm>
        </p:spPr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0966" y="1094175"/>
            <a:ext cx="4812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The form of the verb depends on the subject.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4433" y="2156107"/>
            <a:ext cx="3729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I   you  we   they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4246" y="4402524"/>
            <a:ext cx="25301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he   she   it</a:t>
            </a:r>
          </a:p>
          <a:p>
            <a:pPr algn="ctr"/>
            <a:r>
              <a:rPr lang="en-GB" sz="1600" b="1" dirty="0"/>
              <a:t>(third person singular) 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567235" y="2242985"/>
            <a:ext cx="1342239" cy="472574"/>
          </a:xfrm>
          <a:prstGeom prst="rightArrow">
            <a:avLst>
              <a:gd name="adj1" fmla="val 50000"/>
              <a:gd name="adj2" fmla="val 80178"/>
            </a:avLst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6224889" y="1946369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sing</a:t>
            </a:r>
            <a:endParaRPr lang="en-GB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24889" y="1439626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run</a:t>
            </a:r>
            <a:endParaRPr lang="en-GB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224889" y="2453112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laugh</a:t>
            </a:r>
            <a:endParaRPr lang="en-GB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24889" y="2959854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jump</a:t>
            </a:r>
            <a:endParaRPr lang="en-GB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24889" y="4219785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sing</a:t>
            </a:r>
            <a:r>
              <a:rPr lang="en-GB" sz="3200" b="1" dirty="0">
                <a:solidFill>
                  <a:srgbClr val="F9B000"/>
                </a:solidFill>
              </a:rPr>
              <a:t>s</a:t>
            </a:r>
            <a:endParaRPr lang="en-GB" b="1" dirty="0">
              <a:solidFill>
                <a:srgbClr val="F9B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4889" y="3713042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run</a:t>
            </a:r>
            <a:r>
              <a:rPr lang="en-GB" sz="3200" b="1" dirty="0">
                <a:solidFill>
                  <a:srgbClr val="F9B000"/>
                </a:solidFill>
              </a:rPr>
              <a:t>s</a:t>
            </a:r>
            <a:endParaRPr lang="en-GB" b="1" dirty="0">
              <a:solidFill>
                <a:srgbClr val="F9B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24889" y="4726528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laugh</a:t>
            </a:r>
            <a:r>
              <a:rPr lang="en-GB" sz="3200" b="1" dirty="0">
                <a:solidFill>
                  <a:srgbClr val="F9B000"/>
                </a:solidFill>
              </a:rPr>
              <a:t>s</a:t>
            </a:r>
            <a:endParaRPr lang="en-GB" b="1" dirty="0">
              <a:solidFill>
                <a:srgbClr val="F9B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24889" y="5233270"/>
            <a:ext cx="161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jump</a:t>
            </a:r>
            <a:r>
              <a:rPr lang="en-GB" sz="3200" b="1" dirty="0">
                <a:solidFill>
                  <a:srgbClr val="F9B000"/>
                </a:solidFill>
              </a:rPr>
              <a:t>s</a:t>
            </a:r>
            <a:endParaRPr lang="en-GB" b="1" dirty="0">
              <a:solidFill>
                <a:srgbClr val="F9B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7301" b="4323"/>
          <a:stretch/>
        </p:blipFill>
        <p:spPr>
          <a:xfrm>
            <a:off x="-125417" y="1403035"/>
            <a:ext cx="575469" cy="4823936"/>
          </a:xfrm>
          <a:prstGeom prst="rect">
            <a:avLst/>
          </a:prstGeom>
        </p:spPr>
      </p:pic>
      <p:sp>
        <p:nvSpPr>
          <p:cNvPr id="23" name="Right Arrow 22"/>
          <p:cNvSpPr/>
          <p:nvPr/>
        </p:nvSpPr>
        <p:spPr>
          <a:xfrm>
            <a:off x="4567234" y="4489402"/>
            <a:ext cx="1342239" cy="472574"/>
          </a:xfrm>
          <a:prstGeom prst="rightArrow">
            <a:avLst>
              <a:gd name="adj1" fmla="val 50000"/>
              <a:gd name="adj2" fmla="val 80178"/>
            </a:avLst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1149471" y="5904323"/>
            <a:ext cx="683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Can you make a simple present tense sentence with these words?</a:t>
            </a:r>
          </a:p>
        </p:txBody>
      </p:sp>
      <p:sp>
        <p:nvSpPr>
          <p:cNvPr id="25" name="Rectangle 24">
            <a:hlinkClick r:id="rId3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01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decel="3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8" decel="3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  <p:bldP spid="10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5332" y="2006484"/>
            <a:ext cx="5803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-o, -</a:t>
            </a:r>
            <a:r>
              <a:rPr lang="en-GB" sz="3200" b="1" dirty="0" err="1"/>
              <a:t>ch</a:t>
            </a:r>
            <a:r>
              <a:rPr lang="en-GB" sz="3200" b="1" dirty="0"/>
              <a:t>, -</a:t>
            </a:r>
            <a:r>
              <a:rPr lang="en-GB" sz="3200" b="1" dirty="0" err="1"/>
              <a:t>sh</a:t>
            </a:r>
            <a:r>
              <a:rPr lang="en-GB" sz="3200" b="1" dirty="0"/>
              <a:t>, -</a:t>
            </a:r>
            <a:r>
              <a:rPr lang="en-GB" sz="3200" b="1" dirty="0" err="1"/>
              <a:t>ss</a:t>
            </a:r>
            <a:r>
              <a:rPr lang="en-GB" sz="3200" b="1" dirty="0"/>
              <a:t>, -s, -x or -z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2821" y="1304566"/>
            <a:ext cx="6228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spelling of the verb depends on the ending of the verb.</a:t>
            </a:r>
          </a:p>
          <a:p>
            <a:r>
              <a:rPr lang="en-GB" dirty="0"/>
              <a:t>Verbs ending in:</a:t>
            </a:r>
          </a:p>
        </p:txBody>
      </p:sp>
      <p:sp>
        <p:nvSpPr>
          <p:cNvPr id="7" name="Right Arrow 6"/>
          <p:cNvSpPr/>
          <p:nvPr/>
        </p:nvSpPr>
        <p:spPr>
          <a:xfrm rot="5400000">
            <a:off x="4037142" y="2997653"/>
            <a:ext cx="1027769" cy="472574"/>
          </a:xfrm>
          <a:prstGeom prst="rightArrow">
            <a:avLst>
              <a:gd name="adj1" fmla="val 50000"/>
              <a:gd name="adj2" fmla="val 80178"/>
            </a:avLst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695842" y="3876621"/>
            <a:ext cx="1742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/>
              <a:t>Add -</a:t>
            </a:r>
            <a:r>
              <a:rPr lang="en-GB" sz="3600" b="1" dirty="0" err="1"/>
              <a:t>es</a:t>
            </a:r>
            <a:endParaRPr lang="en-GB" sz="3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5" y="1200"/>
            <a:ext cx="7860485" cy="5342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0510" y="4282416"/>
            <a:ext cx="122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Examples</a:t>
            </a:r>
            <a:r>
              <a:rPr lang="en-GB" dirty="0"/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342" y="4749112"/>
            <a:ext cx="13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</a:t>
            </a:r>
            <a:r>
              <a:rPr lang="en-GB" dirty="0">
                <a:solidFill>
                  <a:srgbClr val="F9B000"/>
                </a:solidFill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6684" y="4749112"/>
            <a:ext cx="13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</a:t>
            </a:r>
            <a:r>
              <a:rPr lang="en-GB" dirty="0">
                <a:solidFill>
                  <a:srgbClr val="F9B000"/>
                </a:solidFill>
              </a:rPr>
              <a:t>o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4551026" y="4749112"/>
            <a:ext cx="67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</a:t>
            </a:r>
            <a:r>
              <a:rPr lang="en-GB" dirty="0">
                <a:solidFill>
                  <a:srgbClr val="F9B000"/>
                </a:solidFill>
              </a:rPr>
              <a:t>sh</a:t>
            </a:r>
            <a:endParaRPr lang="en-GB" dirty="0">
              <a:solidFill>
                <a:srgbClr val="00964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6399" y="4755607"/>
            <a:ext cx="675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</a:t>
            </a:r>
            <a:r>
              <a:rPr lang="en-GB" dirty="0">
                <a:solidFill>
                  <a:srgbClr val="F9B000"/>
                </a:solidFill>
              </a:rPr>
              <a:t>zz</a:t>
            </a:r>
            <a:endParaRPr lang="en-GB" dirty="0">
              <a:solidFill>
                <a:srgbClr val="00964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10" y="5215808"/>
            <a:ext cx="1044124" cy="8580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473" y="5272707"/>
            <a:ext cx="1665332" cy="8011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716" y="5215808"/>
            <a:ext cx="1176091" cy="928305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6872780" y="5182844"/>
            <a:ext cx="1347232" cy="934829"/>
            <a:chOff x="6872780" y="5182844"/>
            <a:chExt cx="1347232" cy="934829"/>
          </a:xfrm>
        </p:grpSpPr>
        <p:grpSp>
          <p:nvGrpSpPr>
            <p:cNvPr id="25" name="Group 24"/>
            <p:cNvGrpSpPr/>
            <p:nvPr/>
          </p:nvGrpSpPr>
          <p:grpSpPr>
            <a:xfrm>
              <a:off x="7159917" y="5182844"/>
              <a:ext cx="769172" cy="934829"/>
              <a:chOff x="7159917" y="5182844"/>
              <a:chExt cx="769172" cy="934829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80900" y="5628346"/>
                <a:ext cx="327206" cy="489327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59917" y="5236520"/>
                <a:ext cx="769172" cy="783652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48079" y="5182844"/>
                <a:ext cx="392849" cy="268457"/>
              </a:xfrm>
              <a:prstGeom prst="rect">
                <a:avLst/>
              </a:prstGeom>
            </p:spPr>
          </p:pic>
        </p:grpSp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49"/>
            <a:stretch/>
          </p:blipFill>
          <p:spPr>
            <a:xfrm>
              <a:off x="7593805" y="5272707"/>
              <a:ext cx="626207" cy="32672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129"/>
            <a:stretch/>
          </p:blipFill>
          <p:spPr>
            <a:xfrm>
              <a:off x="6872780" y="5272706"/>
              <a:ext cx="660255" cy="326725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1061515" y="4749112"/>
            <a:ext cx="91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– fi</a:t>
            </a:r>
            <a:r>
              <a:rPr lang="en-GB" dirty="0">
                <a:solidFill>
                  <a:srgbClr val="F9B000"/>
                </a:solidFill>
              </a:rPr>
              <a:t>x</a:t>
            </a:r>
            <a:r>
              <a:rPr lang="en-GB" dirty="0">
                <a:solidFill>
                  <a:srgbClr val="009640"/>
                </a:solidFill>
              </a:rPr>
              <a:t>es</a:t>
            </a:r>
            <a:r>
              <a:rPr lang="en-GB" dirty="0"/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36107" y="4749112"/>
            <a:ext cx="877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– g</a:t>
            </a:r>
            <a:r>
              <a:rPr lang="en-GB" dirty="0">
                <a:solidFill>
                  <a:srgbClr val="F9B000"/>
                </a:solidFill>
              </a:rPr>
              <a:t>o</a:t>
            </a:r>
            <a:r>
              <a:rPr lang="en-GB" dirty="0">
                <a:solidFill>
                  <a:srgbClr val="009640"/>
                </a:solidFill>
              </a:rPr>
              <a:t>es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5103300" y="4745794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 wi</a:t>
            </a:r>
            <a:r>
              <a:rPr lang="en-GB" dirty="0">
                <a:solidFill>
                  <a:srgbClr val="F9B000"/>
                </a:solidFill>
              </a:rPr>
              <a:t>sh</a:t>
            </a:r>
            <a:r>
              <a:rPr lang="en-GB" dirty="0">
                <a:solidFill>
                  <a:srgbClr val="009640"/>
                </a:solidFill>
              </a:rPr>
              <a:t>es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7289801" y="4755607"/>
            <a:ext cx="105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 bu</a:t>
            </a:r>
            <a:r>
              <a:rPr lang="en-GB" dirty="0">
                <a:solidFill>
                  <a:srgbClr val="F9B000"/>
                </a:solidFill>
              </a:rPr>
              <a:t>zz</a:t>
            </a:r>
            <a:r>
              <a:rPr lang="en-GB" dirty="0">
                <a:solidFill>
                  <a:srgbClr val="009640"/>
                </a:solidFill>
              </a:rPr>
              <a:t>es</a:t>
            </a:r>
            <a:endParaRPr lang="en-GB" dirty="0"/>
          </a:p>
        </p:txBody>
      </p:sp>
      <p:sp>
        <p:nvSpPr>
          <p:cNvPr id="31" name="Rectangle 30">
            <a:hlinkClick r:id="rId10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09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decel="3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  <p:bldP spid="9" grpId="0"/>
      <p:bldP spid="11" grpId="0"/>
      <p:bldP spid="12" grpId="0"/>
      <p:bldP spid="13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5332" y="1912068"/>
            <a:ext cx="5803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Consonant and -y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2821" y="1304566"/>
            <a:ext cx="6228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spelling of the verb depends on the ending of the verb.</a:t>
            </a:r>
          </a:p>
          <a:p>
            <a:r>
              <a:rPr lang="en-GB" dirty="0"/>
              <a:t>Verbs ending in:</a:t>
            </a:r>
          </a:p>
        </p:txBody>
      </p:sp>
      <p:sp>
        <p:nvSpPr>
          <p:cNvPr id="6" name="Right Arrow 5"/>
          <p:cNvSpPr/>
          <p:nvPr/>
        </p:nvSpPr>
        <p:spPr>
          <a:xfrm rot="5400000">
            <a:off x="4037142" y="2734022"/>
            <a:ext cx="1027769" cy="472574"/>
          </a:xfrm>
          <a:prstGeom prst="rightArrow">
            <a:avLst>
              <a:gd name="adj1" fmla="val 50000"/>
              <a:gd name="adj2" fmla="val 80178"/>
            </a:avLst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960331" y="3398986"/>
            <a:ext cx="5181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Remove –y and add -</a:t>
            </a:r>
            <a:r>
              <a:rPr lang="en-GB" sz="3600" b="1" dirty="0" err="1"/>
              <a:t>ies</a:t>
            </a:r>
            <a:endParaRPr lang="en-GB" sz="36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5" y="1200"/>
            <a:ext cx="7860485" cy="5342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0510" y="4007359"/>
            <a:ext cx="122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Examples</a:t>
            </a:r>
            <a:r>
              <a:rPr lang="en-GB" dirty="0"/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634" y="4394097"/>
            <a:ext cx="756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carr</a:t>
            </a:r>
            <a:r>
              <a:rPr lang="en-GB" dirty="0">
                <a:solidFill>
                  <a:srgbClr val="F9B000"/>
                </a:solidFill>
              </a:rPr>
              <a:t>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88976" y="4394097"/>
            <a:ext cx="13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cr</a:t>
            </a:r>
            <a:r>
              <a:rPr lang="en-GB" dirty="0">
                <a:solidFill>
                  <a:srgbClr val="F9B000"/>
                </a:solidFill>
              </a:rPr>
              <a:t>y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703318" y="4394097"/>
            <a:ext cx="67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tid</a:t>
            </a:r>
            <a:r>
              <a:rPr lang="en-GB" dirty="0">
                <a:solidFill>
                  <a:srgbClr val="F9B000"/>
                </a:solidFill>
              </a:rPr>
              <a:t>y</a:t>
            </a:r>
            <a:endParaRPr lang="en-GB" dirty="0">
              <a:solidFill>
                <a:srgbClr val="00964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24" y="4760111"/>
            <a:ext cx="480618" cy="14828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587" y="4792770"/>
            <a:ext cx="1552462" cy="14501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656" y="4766747"/>
            <a:ext cx="1614131" cy="150223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81707" y="4394097"/>
            <a:ext cx="1053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– carr</a:t>
            </a:r>
            <a:r>
              <a:rPr lang="en-GB" dirty="0">
                <a:solidFill>
                  <a:srgbClr val="009640"/>
                </a:solidFill>
              </a:rPr>
              <a:t>ies</a:t>
            </a:r>
            <a:r>
              <a:rPr lang="en-GB" dirty="0"/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11396" y="4394097"/>
            <a:ext cx="877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– c</a:t>
            </a:r>
            <a:r>
              <a:rPr lang="en-GB" dirty="0">
                <a:solidFill>
                  <a:srgbClr val="009640"/>
                </a:solidFill>
              </a:rPr>
              <a:t>ries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6255592" y="4390779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 tid</a:t>
            </a:r>
            <a:r>
              <a:rPr lang="en-GB" dirty="0">
                <a:solidFill>
                  <a:srgbClr val="009640"/>
                </a:solidFill>
              </a:rPr>
              <a:t>ies</a:t>
            </a:r>
          </a:p>
        </p:txBody>
      </p:sp>
      <p:sp>
        <p:nvSpPr>
          <p:cNvPr id="28" name="Rectangle 27">
            <a:hlinkClick r:id="rId6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70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decel="3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9" grpId="0"/>
      <p:bldP spid="11" grpId="0"/>
      <p:bldP spid="12" grpId="0"/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/>
          <a:lstStyle/>
          <a:p>
            <a:r>
              <a:rPr lang="en-GB" dirty="0"/>
              <a:t>The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65332" y="1912068"/>
            <a:ext cx="5803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Vowel and -y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52821" y="1304566"/>
            <a:ext cx="6228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spelling of the verb depends on the ending of the verb.</a:t>
            </a:r>
          </a:p>
          <a:p>
            <a:r>
              <a:rPr lang="en-GB" dirty="0"/>
              <a:t>Verbs ending in:</a:t>
            </a:r>
          </a:p>
        </p:txBody>
      </p:sp>
      <p:sp>
        <p:nvSpPr>
          <p:cNvPr id="6" name="Right Arrow 5"/>
          <p:cNvSpPr/>
          <p:nvPr/>
        </p:nvSpPr>
        <p:spPr>
          <a:xfrm rot="5400000">
            <a:off x="4037142" y="2734022"/>
            <a:ext cx="1027769" cy="472574"/>
          </a:xfrm>
          <a:prstGeom prst="rightArrow">
            <a:avLst>
              <a:gd name="adj1" fmla="val 50000"/>
              <a:gd name="adj2" fmla="val 80178"/>
            </a:avLst>
          </a:prstGeom>
          <a:solidFill>
            <a:srgbClr val="F9B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960331" y="3398986"/>
            <a:ext cx="5181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Just add -s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85" y="1200"/>
            <a:ext cx="7860485" cy="5342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0510" y="4007359"/>
            <a:ext cx="122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Examples</a:t>
            </a:r>
            <a:r>
              <a:rPr lang="en-GB" dirty="0"/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06562" y="4394097"/>
            <a:ext cx="756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sa</a:t>
            </a:r>
            <a:r>
              <a:rPr lang="en-GB" dirty="0">
                <a:solidFill>
                  <a:srgbClr val="F9B000"/>
                </a:solidFill>
              </a:rPr>
              <a:t>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88976" y="4394097"/>
            <a:ext cx="1317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</a:t>
            </a:r>
            <a:r>
              <a:rPr lang="en-GB" dirty="0">
                <a:solidFill>
                  <a:srgbClr val="F9B000"/>
                </a:solidFill>
              </a:rPr>
              <a:t>y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863018" y="4394097"/>
            <a:ext cx="675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</a:t>
            </a:r>
            <a:r>
              <a:rPr lang="en-GB" dirty="0">
                <a:solidFill>
                  <a:srgbClr val="F9B000"/>
                </a:solidFill>
              </a:rPr>
              <a:t>y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24" y="4814652"/>
            <a:ext cx="480618" cy="13737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338" y="4792770"/>
            <a:ext cx="1267711" cy="14501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798" y="4939809"/>
            <a:ext cx="1614131" cy="115611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43451" y="4394097"/>
            <a:ext cx="1053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– sa</a:t>
            </a:r>
            <a:r>
              <a:rPr lang="en-GB" dirty="0">
                <a:solidFill>
                  <a:srgbClr val="F9B000"/>
                </a:solidFill>
              </a:rPr>
              <a:t>y</a:t>
            </a:r>
            <a:r>
              <a:rPr lang="en-GB" dirty="0">
                <a:solidFill>
                  <a:srgbClr val="009640"/>
                </a:solidFill>
              </a:rPr>
              <a:t>s</a:t>
            </a:r>
            <a:endParaRPr lang="en-GB" dirty="0">
              <a:solidFill>
                <a:srgbClr val="F9B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89725" y="4394097"/>
            <a:ext cx="954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– pla</a:t>
            </a:r>
            <a:r>
              <a:rPr lang="en-GB" dirty="0">
                <a:solidFill>
                  <a:srgbClr val="F9B000"/>
                </a:solidFill>
              </a:rPr>
              <a:t>y</a:t>
            </a:r>
            <a:r>
              <a:rPr lang="en-GB" dirty="0">
                <a:solidFill>
                  <a:srgbClr val="009640"/>
                </a:solidFill>
              </a:rPr>
              <a:t>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72721" y="4390779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 bu</a:t>
            </a:r>
            <a:r>
              <a:rPr lang="en-GB" dirty="0">
                <a:solidFill>
                  <a:srgbClr val="F9B000"/>
                </a:solidFill>
              </a:rPr>
              <a:t>y</a:t>
            </a:r>
            <a:r>
              <a:rPr lang="en-GB" dirty="0">
                <a:solidFill>
                  <a:srgbClr val="009640"/>
                </a:solidFill>
              </a:rPr>
              <a:t>s</a:t>
            </a:r>
          </a:p>
        </p:txBody>
      </p:sp>
      <p:sp>
        <p:nvSpPr>
          <p:cNvPr id="18" name="Rectangle 17">
            <a:hlinkClick r:id="rId6"/>
          </p:cNvPr>
          <p:cNvSpPr/>
          <p:nvPr/>
        </p:nvSpPr>
        <p:spPr>
          <a:xfrm>
            <a:off x="8585862" y="6656034"/>
            <a:ext cx="542897" cy="20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06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decel="3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7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9" grpId="0"/>
      <p:bldP spid="11" grpId="0"/>
      <p:bldP spid="12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34442D15-F5BB-4F73-9606-C8812E688AB8}" vid="{28CC8FB8-836C-49DA-A823-EC8BE3E520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224</TotalTime>
  <Words>791</Words>
  <Application>Microsoft Office PowerPoint</Application>
  <PresentationFormat>On-screen Show (4:3)</PresentationFormat>
  <Paragraphs>187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Twinkl</vt:lpstr>
      <vt:lpstr>Twinkl ExtraBold</vt:lpstr>
      <vt:lpstr>Arial</vt:lpstr>
      <vt:lpstr>Office Theme</vt:lpstr>
      <vt:lpstr>PowerPoint Presentation</vt:lpstr>
      <vt:lpstr>Simple Present Tense</vt:lpstr>
      <vt:lpstr>The Rules</vt:lpstr>
      <vt:lpstr>The Rules</vt:lpstr>
      <vt:lpstr>The Rules</vt:lpstr>
      <vt:lpstr>The Rules</vt:lpstr>
      <vt:lpstr>The Rules</vt:lpstr>
      <vt:lpstr>The Rules</vt:lpstr>
      <vt:lpstr>The 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Harry Mews</dc:creator>
  <cp:lastModifiedBy>Tania Rusque</cp:lastModifiedBy>
  <cp:revision>16</cp:revision>
  <dcterms:created xsi:type="dcterms:W3CDTF">2019-12-02T11:58:06Z</dcterms:created>
  <dcterms:modified xsi:type="dcterms:W3CDTF">2023-05-06T16:26:17Z</dcterms:modified>
</cp:coreProperties>
</file>