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67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Twinkl" panose="020B0604020202020204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="" roundtripDataSignature="AMtx7miTP8/jMBEHXWJ8AsXNZRpJcCF+MQ==" r:id="rId25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ire Bonnett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6708"/>
    <a:srgbClr val="FFE409"/>
    <a:srgbClr val="45BA6E"/>
    <a:srgbClr val="1293EA"/>
    <a:srgbClr val="3F1673"/>
    <a:srgbClr val="18A0DB"/>
    <a:srgbClr val="DE1E5A"/>
    <a:srgbClr val="BC0105"/>
    <a:srgbClr val="4DB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4" d="100"/>
          <a:sy n="54" d="100"/>
        </p:scale>
        <p:origin x="1392" y="7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02/04/2023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T backgrounds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11"/>
            <a:ext cx="9158758" cy="68475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T backgrounds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70"/>
            <a:ext cx="9144000" cy="68378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backgrounds2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740"/>
            <a:ext cx="9144000" cy="683788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nt--World-Challenge-Camping-Equipment-KS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1691" y="2394236"/>
            <a:ext cx="5016608" cy="3547321"/>
          </a:xfrm>
          <a:prstGeom prst="rect">
            <a:avLst/>
          </a:prstGeom>
        </p:spPr>
      </p:pic>
      <p:pic>
        <p:nvPicPr>
          <p:cNvPr id="5" name="Picture 4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91111" y="1300073"/>
            <a:ext cx="2469064" cy="3809882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4" name="Rectangle 3"/>
          <p:cNvSpPr/>
          <p:nvPr/>
        </p:nvSpPr>
        <p:spPr>
          <a:xfrm>
            <a:off x="766121" y="1023711"/>
            <a:ext cx="76660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dk2"/>
                </a:solidFill>
              </a:rPr>
              <a:t>What do you think? Is he ready for his adventure? </a:t>
            </a:r>
            <a:endParaRPr lang="en-US" sz="2000" dirty="0"/>
          </a:p>
        </p:txBody>
      </p:sp>
      <p:sp>
        <p:nvSpPr>
          <p:cNvPr id="6" name="Alternate Process 5"/>
          <p:cNvSpPr/>
          <p:nvPr/>
        </p:nvSpPr>
        <p:spPr>
          <a:xfrm>
            <a:off x="1592749" y="2290337"/>
            <a:ext cx="2461798" cy="1020241"/>
          </a:xfrm>
          <a:prstGeom prst="flowChartAlternateProces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</p:txBody>
      </p:sp>
      <p:sp>
        <p:nvSpPr>
          <p:cNvPr id="9" name="Alternate Process 8"/>
          <p:cNvSpPr/>
          <p:nvPr/>
        </p:nvSpPr>
        <p:spPr>
          <a:xfrm>
            <a:off x="1641047" y="2213703"/>
            <a:ext cx="2461798" cy="1020241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</p:txBody>
      </p:sp>
      <p:sp>
        <p:nvSpPr>
          <p:cNvPr id="11" name="Alternate Process 10"/>
          <p:cNvSpPr/>
          <p:nvPr/>
        </p:nvSpPr>
        <p:spPr>
          <a:xfrm>
            <a:off x="4860277" y="2290337"/>
            <a:ext cx="2461798" cy="1020241"/>
          </a:xfrm>
          <a:prstGeom prst="flowChartAlternateProcess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</p:txBody>
      </p:sp>
      <p:sp>
        <p:nvSpPr>
          <p:cNvPr id="13" name="Alternate Process 12"/>
          <p:cNvSpPr/>
          <p:nvPr/>
        </p:nvSpPr>
        <p:spPr>
          <a:xfrm>
            <a:off x="4908575" y="2222583"/>
            <a:ext cx="2461798" cy="1020241"/>
          </a:xfrm>
          <a:prstGeom prst="flowChartAlternateProcess">
            <a:avLst/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</p:txBody>
      </p:sp>
      <p:pic>
        <p:nvPicPr>
          <p:cNvPr id="3" name="Picture 2" descr="Robbie-Upset--Crying-Curled-Sobbing-Child-Boy-Bullying--Inclusion-SEN-KS2-colour-CMYK copy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0232" y="3447392"/>
            <a:ext cx="2245965" cy="2732008"/>
          </a:xfrm>
          <a:prstGeom prst="rect">
            <a:avLst/>
          </a:prstGeom>
        </p:spPr>
      </p:pic>
      <p:pic>
        <p:nvPicPr>
          <p:cNvPr id="7" name="Picture 6" descr="Robbie-With-Friend--School-Kids-Boy-Girl-Autism--SEN-Inclusion-KS2-colour-CMYK copy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193" y="3007925"/>
            <a:ext cx="2711001" cy="39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9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1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dk2"/>
                </a:solidFill>
              </a:rPr>
              <a:t>Examine The Sentence </a:t>
            </a:r>
            <a:endParaRPr lang="en-GB" sz="36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9785" y="2398850"/>
            <a:ext cx="5143862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dirty="0"/>
              <a:t>Are we talking about the past, present or future? </a:t>
            </a:r>
          </a:p>
          <a:p>
            <a:endParaRPr lang="en-GB" dirty="0"/>
          </a:p>
          <a:p>
            <a:r>
              <a:rPr lang="en-GB" dirty="0"/>
              <a:t>Are we talking about something that will definitely happen, or might happen?</a:t>
            </a:r>
          </a:p>
          <a:p>
            <a:endParaRPr lang="en-GB" dirty="0"/>
          </a:p>
          <a:p>
            <a:r>
              <a:rPr lang="en-GB" dirty="0"/>
              <a:t>What tenses can you see? </a:t>
            </a:r>
          </a:p>
          <a:p>
            <a:endParaRPr lang="en-GB" dirty="0"/>
          </a:p>
          <a:p>
            <a:r>
              <a:rPr lang="en-GB" dirty="0"/>
              <a:t>What connecting word can you see? </a:t>
            </a:r>
          </a:p>
          <a:p>
            <a:endParaRPr lang="en-GB" dirty="0"/>
          </a:p>
          <a:p>
            <a:r>
              <a:rPr lang="en-GB" dirty="0"/>
              <a:t>What contraction can you see? </a:t>
            </a:r>
          </a:p>
          <a:p>
            <a:endParaRPr lang="en-GB" dirty="0"/>
          </a:p>
          <a:p>
            <a:r>
              <a:rPr lang="en-GB" dirty="0"/>
              <a:t>What punctuation can you see? </a:t>
            </a:r>
          </a:p>
        </p:txBody>
      </p:sp>
      <p:sp>
        <p:nvSpPr>
          <p:cNvPr id="4" name="Oval 3"/>
          <p:cNvSpPr/>
          <p:nvPr/>
        </p:nvSpPr>
        <p:spPr>
          <a:xfrm>
            <a:off x="718301" y="2456907"/>
            <a:ext cx="156159" cy="156159"/>
          </a:xfrm>
          <a:prstGeom prst="ellipse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18301" y="3006607"/>
            <a:ext cx="156159" cy="156159"/>
          </a:xfrm>
          <a:prstGeom prst="ellipse">
            <a:avLst/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8301" y="3826983"/>
            <a:ext cx="156159" cy="156159"/>
          </a:xfrm>
          <a:prstGeom prst="ellipse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18301" y="4355862"/>
            <a:ext cx="156159" cy="156159"/>
          </a:xfrm>
          <a:prstGeom prst="ellipse">
            <a:avLst/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18301" y="4968025"/>
            <a:ext cx="156159" cy="156159"/>
          </a:xfrm>
          <a:prstGeom prst="ellipse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Same Side Corner Rectangle 1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20"/>
          <p:cNvSpPr txBox="1">
            <a:spLocks/>
          </p:cNvSpPr>
          <p:nvPr/>
        </p:nvSpPr>
        <p:spPr>
          <a:xfrm>
            <a:off x="0" y="301914"/>
            <a:ext cx="3591496" cy="32272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2000">
                <a:solidFill>
                  <a:schemeClr val="bg1"/>
                </a:solidFill>
                <a:latin typeface="+mn-lt"/>
              </a:rPr>
              <a:t>First Conditional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58807" y="1568224"/>
            <a:ext cx="4856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dk2"/>
                </a:solidFill>
              </a:rPr>
              <a:t>If I get lost, I’ll ask someone where I am.</a:t>
            </a:r>
            <a:endParaRPr lang="en-US" sz="2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227141" y="1426257"/>
            <a:ext cx="2342280" cy="0"/>
          </a:xfrm>
          <a:prstGeom prst="line">
            <a:avLst/>
          </a:prstGeom>
          <a:ln>
            <a:solidFill>
              <a:srgbClr val="1293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227141" y="2204864"/>
            <a:ext cx="2342280" cy="0"/>
          </a:xfrm>
          <a:prstGeom prst="line">
            <a:avLst/>
          </a:prstGeom>
          <a:ln>
            <a:solidFill>
              <a:srgbClr val="1293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14549" y="5486861"/>
            <a:ext cx="156159" cy="156159"/>
          </a:xfrm>
          <a:prstGeom prst="ellipse">
            <a:avLst/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lternate Process 16"/>
          <p:cNvSpPr/>
          <p:nvPr/>
        </p:nvSpPr>
        <p:spPr>
          <a:xfrm>
            <a:off x="6162800" y="2317810"/>
            <a:ext cx="2258999" cy="493060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future</a:t>
            </a:r>
          </a:p>
        </p:txBody>
      </p:sp>
      <p:sp>
        <p:nvSpPr>
          <p:cNvPr id="19" name="Alternate Process 18"/>
          <p:cNvSpPr/>
          <p:nvPr/>
        </p:nvSpPr>
        <p:spPr>
          <a:xfrm>
            <a:off x="6162800" y="2924944"/>
            <a:ext cx="2258999" cy="493060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It might happen.</a:t>
            </a:r>
            <a:endParaRPr lang="en-US" dirty="0"/>
          </a:p>
        </p:txBody>
      </p:sp>
      <p:sp>
        <p:nvSpPr>
          <p:cNvPr id="20" name="Alternate Process 19"/>
          <p:cNvSpPr/>
          <p:nvPr/>
        </p:nvSpPr>
        <p:spPr>
          <a:xfrm>
            <a:off x="6162800" y="3634613"/>
            <a:ext cx="2258999" cy="493060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present, future</a:t>
            </a:r>
            <a:endParaRPr lang="en-US" dirty="0"/>
          </a:p>
        </p:txBody>
      </p:sp>
      <p:sp>
        <p:nvSpPr>
          <p:cNvPr id="22" name="Alternate Process 21"/>
          <p:cNvSpPr/>
          <p:nvPr/>
        </p:nvSpPr>
        <p:spPr>
          <a:xfrm>
            <a:off x="6162800" y="4210677"/>
            <a:ext cx="2258999" cy="493060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</a:t>
            </a:r>
          </a:p>
        </p:txBody>
      </p:sp>
      <p:sp>
        <p:nvSpPr>
          <p:cNvPr id="23" name="Alternate Process 22"/>
          <p:cNvSpPr/>
          <p:nvPr/>
        </p:nvSpPr>
        <p:spPr>
          <a:xfrm>
            <a:off x="6162800" y="4797152"/>
            <a:ext cx="2258999" cy="493060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will = I’ll</a:t>
            </a:r>
            <a:endParaRPr lang="en-US" dirty="0"/>
          </a:p>
        </p:txBody>
      </p:sp>
      <p:sp>
        <p:nvSpPr>
          <p:cNvPr id="24" name="Alternate Process 23"/>
          <p:cNvSpPr/>
          <p:nvPr/>
        </p:nvSpPr>
        <p:spPr>
          <a:xfrm>
            <a:off x="6162800" y="5362805"/>
            <a:ext cx="2258999" cy="493060"/>
          </a:xfrm>
          <a:prstGeom prst="flowChartAlternateProcess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comma, full stop</a:t>
            </a:r>
          </a:p>
        </p:txBody>
      </p:sp>
    </p:spTree>
    <p:extLst>
      <p:ext uri="{BB962C8B-B14F-4D97-AF65-F5344CB8AC3E}">
        <p14:creationId xmlns:p14="http://schemas.microsoft.com/office/powerpoint/2010/main" val="298066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5" grpId="1" uiExpand="1" build="allAtOnce"/>
      <p:bldP spid="4" grpId="0" animBg="1"/>
      <p:bldP spid="7" grpId="0" animBg="1"/>
      <p:bldP spid="8" grpId="0" uiExpand="1" animBg="1"/>
      <p:bldP spid="9" grpId="0" animBg="1"/>
      <p:bldP spid="10" grpId="0" animBg="1"/>
      <p:bldP spid="16" grpId="0" animBg="1"/>
      <p:bldP spid="17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8144" y="2128174"/>
            <a:ext cx="7693086" cy="2903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en-GB" b="1" dirty="0"/>
              <a:t>Affirmative Form</a:t>
            </a:r>
            <a:br>
              <a:rPr lang="en-GB" dirty="0"/>
            </a:br>
            <a:r>
              <a:rPr lang="en-GB" dirty="0"/>
              <a:t>(If + present simple), (future)</a:t>
            </a:r>
            <a:br>
              <a:rPr lang="en-GB" dirty="0"/>
            </a:br>
            <a:r>
              <a:rPr lang="en-GB" dirty="0"/>
              <a:t>(future) (if + present simple)  </a:t>
            </a:r>
          </a:p>
          <a:p>
            <a:pPr lvl="0">
              <a:spcBef>
                <a:spcPts val="1600"/>
              </a:spcBef>
            </a:pPr>
            <a:r>
              <a:rPr lang="en-GB" b="1" dirty="0"/>
              <a:t>Question Form</a:t>
            </a:r>
            <a:br>
              <a:rPr lang="en-GB" b="1" dirty="0"/>
            </a:br>
            <a:r>
              <a:rPr lang="en-GB" u="sng" dirty="0"/>
              <a:t>		</a:t>
            </a:r>
            <a:r>
              <a:rPr lang="en-GB" dirty="0"/>
              <a:t> </a:t>
            </a:r>
            <a:r>
              <a:rPr lang="en-GB" u="sng" dirty="0"/>
              <a:t>	</a:t>
            </a:r>
            <a:r>
              <a:rPr lang="en-GB" dirty="0"/>
              <a:t> you do if you get lost?</a:t>
            </a:r>
            <a:br>
              <a:rPr lang="en-GB" dirty="0"/>
            </a:br>
            <a:r>
              <a:rPr lang="en-GB" u="sng" dirty="0"/>
              <a:t>	</a:t>
            </a:r>
            <a:r>
              <a:rPr lang="en-GB" dirty="0"/>
              <a:t> you ask someone where you are if you get lost?</a:t>
            </a:r>
          </a:p>
          <a:p>
            <a:pPr lvl="0">
              <a:spcBef>
                <a:spcPts val="1600"/>
              </a:spcBef>
              <a:spcAft>
                <a:spcPts val="1600"/>
              </a:spcAft>
            </a:pPr>
            <a:r>
              <a:rPr lang="en-GB" b="1" dirty="0"/>
              <a:t>Negative Form</a:t>
            </a:r>
            <a:br>
              <a:rPr lang="en-GB" dirty="0"/>
            </a:br>
            <a:r>
              <a:rPr lang="en-GB" dirty="0"/>
              <a:t>If I </a:t>
            </a:r>
            <a:r>
              <a:rPr lang="en-GB" u="sng" dirty="0"/>
              <a:t>		 </a:t>
            </a:r>
            <a:r>
              <a:rPr lang="en-GB" dirty="0"/>
              <a:t> know where I am, I’ll ask someone. </a:t>
            </a:r>
            <a:br>
              <a:rPr lang="en-GB" dirty="0"/>
            </a:br>
            <a:r>
              <a:rPr lang="en-GB" dirty="0"/>
              <a:t>If I get lost, I </a:t>
            </a:r>
            <a:r>
              <a:rPr lang="en-GB" u="sng" dirty="0"/>
              <a:t>		</a:t>
            </a:r>
            <a:r>
              <a:rPr lang="en-GB" dirty="0"/>
              <a:t> panic. </a:t>
            </a:r>
          </a:p>
        </p:txBody>
      </p:sp>
      <p:sp>
        <p:nvSpPr>
          <p:cNvPr id="12" name="Round Same Side Corner Rectangle 1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20"/>
          <p:cNvSpPr txBox="1">
            <a:spLocks/>
          </p:cNvSpPr>
          <p:nvPr/>
        </p:nvSpPr>
        <p:spPr>
          <a:xfrm>
            <a:off x="0" y="301914"/>
            <a:ext cx="3591496" cy="32272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2000">
                <a:solidFill>
                  <a:schemeClr val="bg1"/>
                </a:solidFill>
                <a:latin typeface="+mn-lt"/>
              </a:rPr>
              <a:t>First Conditional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58807" y="1130978"/>
            <a:ext cx="4856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dk2"/>
                </a:solidFill>
              </a:rPr>
              <a:t>If I get lost, I’ll ask someone where I am.</a:t>
            </a:r>
            <a:endParaRPr lang="en-US" sz="2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227141" y="989011"/>
            <a:ext cx="2342280" cy="0"/>
          </a:xfrm>
          <a:prstGeom prst="line">
            <a:avLst/>
          </a:prstGeom>
          <a:ln>
            <a:solidFill>
              <a:srgbClr val="1293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227141" y="1767618"/>
            <a:ext cx="2342280" cy="0"/>
          </a:xfrm>
          <a:prstGeom prst="line">
            <a:avLst/>
          </a:prstGeom>
          <a:ln>
            <a:solidFill>
              <a:srgbClr val="1293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3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dk2"/>
                </a:solidFill>
              </a:rPr>
              <a:t>Ready to Practise?</a:t>
            </a:r>
            <a:endParaRPr lang="en-GB" sz="3600" dirty="0">
              <a:latin typeface="+mn-lt"/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20"/>
          <p:cNvSpPr txBox="1">
            <a:spLocks/>
          </p:cNvSpPr>
          <p:nvPr/>
        </p:nvSpPr>
        <p:spPr>
          <a:xfrm>
            <a:off x="0" y="301914"/>
            <a:ext cx="3591496" cy="32272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2000">
                <a:solidFill>
                  <a:schemeClr val="bg1"/>
                </a:solidFill>
                <a:latin typeface="+mn-lt"/>
              </a:rPr>
              <a:t>First Conditional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59121" y="1568224"/>
            <a:ext cx="5655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Match the beginnings and ends of the sentences.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723934" y="2626741"/>
            <a:ext cx="3945438" cy="22159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1600"/>
              </a:spcAft>
            </a:pPr>
            <a:r>
              <a:rPr lang="en-GB" dirty="0"/>
              <a:t>If we get tired,</a:t>
            </a:r>
            <a:br>
              <a:rPr lang="en-GB" dirty="0"/>
            </a:br>
            <a:r>
              <a:rPr lang="en-GB" dirty="0"/>
              <a:t>We’ll take a coat,</a:t>
            </a:r>
            <a:br>
              <a:rPr lang="en-GB" dirty="0"/>
            </a:br>
            <a:r>
              <a:rPr lang="en-GB" dirty="0"/>
              <a:t>Where will you go to university,</a:t>
            </a:r>
            <a:br>
              <a:rPr lang="en-GB" dirty="0"/>
            </a:br>
            <a:r>
              <a:rPr lang="en-GB" dirty="0"/>
              <a:t>Who will help you,</a:t>
            </a:r>
            <a:br>
              <a:rPr lang="en-GB" dirty="0"/>
            </a:br>
            <a:r>
              <a:rPr lang="en-GB" dirty="0"/>
              <a:t>If you get home early,</a:t>
            </a:r>
            <a:br>
              <a:rPr lang="en-GB" dirty="0"/>
            </a:br>
            <a:r>
              <a:rPr lang="en-GB" dirty="0"/>
              <a:t>If it’s raining tomorrow,</a:t>
            </a:r>
            <a:br>
              <a:rPr lang="en-GB" dirty="0"/>
            </a:br>
            <a:r>
              <a:rPr lang="en-GB" dirty="0"/>
              <a:t>If I can’t see the film at the cinema,</a:t>
            </a:r>
            <a:br>
              <a:rPr lang="en-GB" dirty="0"/>
            </a:br>
            <a:r>
              <a:rPr lang="en-GB" dirty="0"/>
              <a:t>If we don’t know the answer,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69372" y="2626741"/>
            <a:ext cx="3945438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1600"/>
              </a:spcAft>
            </a:pPr>
            <a:r>
              <a:rPr lang="en-GB" dirty="0"/>
              <a:t>I’ll watch it next year.</a:t>
            </a:r>
            <a:br>
              <a:rPr lang="en-GB" dirty="0"/>
            </a:br>
            <a:r>
              <a:rPr lang="en-GB" dirty="0"/>
              <a:t>if you don’t pass your exams?</a:t>
            </a:r>
            <a:br>
              <a:rPr lang="en-GB" dirty="0"/>
            </a:br>
            <a:r>
              <a:rPr lang="en-GB" dirty="0"/>
              <a:t>if you get stuck?</a:t>
            </a:r>
            <a:br>
              <a:rPr lang="en-GB" dirty="0"/>
            </a:br>
            <a:r>
              <a:rPr lang="en-GB" dirty="0"/>
              <a:t>we won’t stay out late.</a:t>
            </a:r>
            <a:br>
              <a:rPr lang="en-GB" dirty="0"/>
            </a:br>
            <a:r>
              <a:rPr lang="en-GB" dirty="0"/>
              <a:t>we’ll ask the teacher.</a:t>
            </a:r>
            <a:br>
              <a:rPr lang="en-GB" dirty="0"/>
            </a:br>
            <a:r>
              <a:rPr lang="en-GB" dirty="0"/>
              <a:t>I won’t go for a run in the park.</a:t>
            </a:r>
            <a:br>
              <a:rPr lang="en-GB" dirty="0"/>
            </a:br>
            <a:r>
              <a:rPr lang="en-GB" dirty="0"/>
              <a:t>will you make me dinner?</a:t>
            </a:r>
            <a:br>
              <a:rPr lang="en-GB" dirty="0"/>
            </a:br>
            <a:r>
              <a:rPr lang="en-GB" dirty="0"/>
              <a:t>if it’s cold and rainy.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69372" y="2626741"/>
            <a:ext cx="3945438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Aft>
                <a:spcPts val="1600"/>
              </a:spcAft>
            </a:pPr>
            <a:r>
              <a:rPr lang="en-GB" dirty="0"/>
              <a:t>we won’t stay out late. </a:t>
            </a:r>
            <a:br>
              <a:rPr lang="en-GB" dirty="0"/>
            </a:br>
            <a:r>
              <a:rPr lang="en-GB" dirty="0"/>
              <a:t>if it’s cold and rainy.</a:t>
            </a:r>
            <a:br>
              <a:rPr lang="en-GB" dirty="0"/>
            </a:br>
            <a:r>
              <a:rPr lang="en-GB" dirty="0"/>
              <a:t>if you don’t pass your exams?</a:t>
            </a:r>
            <a:br>
              <a:rPr lang="en-GB" dirty="0"/>
            </a:br>
            <a:r>
              <a:rPr lang="en-GB" dirty="0"/>
              <a:t>if you get stuck?</a:t>
            </a:r>
            <a:br>
              <a:rPr lang="en-GB" dirty="0"/>
            </a:br>
            <a:r>
              <a:rPr lang="en-GB" dirty="0"/>
              <a:t>will you make me dinner?</a:t>
            </a:r>
            <a:br>
              <a:rPr lang="en-GB" dirty="0"/>
            </a:br>
            <a:r>
              <a:rPr lang="en-GB" dirty="0"/>
              <a:t>I won’t go for a run in the park.</a:t>
            </a:r>
            <a:br>
              <a:rPr lang="en-GB" dirty="0"/>
            </a:br>
            <a:r>
              <a:rPr lang="en-GB" dirty="0"/>
              <a:t>I’ll watch it next year.</a:t>
            </a:r>
            <a:br>
              <a:rPr lang="en-GB" dirty="0"/>
            </a:br>
            <a:r>
              <a:rPr lang="en-GB" dirty="0"/>
              <a:t>we’ll ask the teacher.</a:t>
            </a:r>
          </a:p>
        </p:txBody>
      </p:sp>
    </p:spTree>
    <p:extLst>
      <p:ext uri="{BB962C8B-B14F-4D97-AF65-F5344CB8AC3E}">
        <p14:creationId xmlns:p14="http://schemas.microsoft.com/office/powerpoint/2010/main" val="211787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19" grpId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dk2"/>
                </a:solidFill>
              </a:rPr>
              <a:t>Your Turn!</a:t>
            </a:r>
            <a:endParaRPr lang="en-GB" sz="36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6339" y="3277278"/>
            <a:ext cx="5962666" cy="9643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spcBef>
                <a:spcPts val="1600"/>
              </a:spcBef>
              <a:spcAft>
                <a:spcPts val="1600"/>
              </a:spcAft>
            </a:pPr>
            <a:r>
              <a:rPr lang="en-GB" dirty="0"/>
              <a:t>Now ask and answer your questions. </a:t>
            </a:r>
          </a:p>
          <a:p>
            <a:pPr lvl="0" algn="ctr">
              <a:spcBef>
                <a:spcPts val="1600"/>
              </a:spcBef>
              <a:spcAft>
                <a:spcPts val="1600"/>
              </a:spcAft>
            </a:pPr>
            <a:r>
              <a:rPr lang="en-GB" dirty="0"/>
              <a:t>Do you think your son or daughter can go to the concert? </a:t>
            </a:r>
          </a:p>
        </p:txBody>
      </p:sp>
      <p:sp>
        <p:nvSpPr>
          <p:cNvPr id="12" name="Round Same Side Corner Rectangle 1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20"/>
          <p:cNvSpPr txBox="1">
            <a:spLocks/>
          </p:cNvSpPr>
          <p:nvPr/>
        </p:nvSpPr>
        <p:spPr>
          <a:xfrm>
            <a:off x="0" y="301914"/>
            <a:ext cx="3591496" cy="32272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2000">
                <a:solidFill>
                  <a:schemeClr val="bg1"/>
                </a:solidFill>
                <a:latin typeface="+mn-lt"/>
              </a:rPr>
              <a:t>First Conditional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3851" y="1514865"/>
            <a:ext cx="7818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dirty="0"/>
              <a:t>Imagine you’re a parent. Your daughter/son wants to go to a concert with her/his friends. What ‘if’ questions can you ask? Write down six questions. </a:t>
            </a:r>
          </a:p>
        </p:txBody>
      </p:sp>
    </p:spTree>
    <p:extLst>
      <p:ext uri="{BB962C8B-B14F-4D97-AF65-F5344CB8AC3E}">
        <p14:creationId xmlns:p14="http://schemas.microsoft.com/office/powerpoint/2010/main" val="322618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+mn-lt"/>
              </a:rPr>
              <a:t>Can You Guess</a:t>
            </a:r>
            <a:r>
              <a:rPr lang="mr-IN" sz="3600" dirty="0">
                <a:latin typeface="+mn-lt"/>
              </a:rPr>
              <a:t>…</a:t>
            </a:r>
            <a:endParaRPr lang="en-GB" sz="36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5934" y="1545179"/>
            <a:ext cx="7222415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dirty="0"/>
              <a:t>What are their names?</a:t>
            </a:r>
            <a:br>
              <a:rPr lang="en-GB" dirty="0"/>
            </a:br>
            <a:endParaRPr lang="en-GB" dirty="0"/>
          </a:p>
          <a:p>
            <a:r>
              <a:rPr lang="en-GB" dirty="0"/>
              <a:t>Which one is the father and which one is the son?</a:t>
            </a:r>
          </a:p>
          <a:p>
            <a:br>
              <a:rPr lang="en-GB" dirty="0"/>
            </a:br>
            <a:r>
              <a:rPr lang="en-GB" dirty="0"/>
              <a:t>Where are they from?</a:t>
            </a:r>
            <a:br>
              <a:rPr lang="en-GB" dirty="0"/>
            </a:br>
            <a:endParaRPr lang="en-GB" dirty="0"/>
          </a:p>
          <a:p>
            <a:r>
              <a:rPr lang="en-GB" dirty="0"/>
              <a:t>What do they like doing?</a:t>
            </a:r>
            <a:br>
              <a:rPr lang="en-GB" dirty="0"/>
            </a:br>
            <a:endParaRPr lang="en-GB" dirty="0"/>
          </a:p>
          <a:p>
            <a:r>
              <a:rPr lang="en-GB" dirty="0"/>
              <a:t>Which one is adventurous? </a:t>
            </a:r>
          </a:p>
        </p:txBody>
      </p:sp>
      <p:sp>
        <p:nvSpPr>
          <p:cNvPr id="4" name="Oval 3"/>
          <p:cNvSpPr/>
          <p:nvPr/>
        </p:nvSpPr>
        <p:spPr>
          <a:xfrm>
            <a:off x="874451" y="1603236"/>
            <a:ext cx="156159" cy="156159"/>
          </a:xfrm>
          <a:prstGeom prst="ellipse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74451" y="2152936"/>
            <a:ext cx="156159" cy="156159"/>
          </a:xfrm>
          <a:prstGeom prst="ellipse">
            <a:avLst/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74451" y="2702636"/>
            <a:ext cx="156159" cy="156159"/>
          </a:xfrm>
          <a:prstGeom prst="ellipse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74451" y="3252336"/>
            <a:ext cx="156159" cy="156159"/>
          </a:xfrm>
          <a:prstGeom prst="ellipse">
            <a:avLst/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74451" y="3802036"/>
            <a:ext cx="156159" cy="156159"/>
          </a:xfrm>
          <a:prstGeom prst="ellipse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Same Side Corner Rectangle 1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20"/>
          <p:cNvSpPr txBox="1">
            <a:spLocks/>
          </p:cNvSpPr>
          <p:nvPr/>
        </p:nvSpPr>
        <p:spPr>
          <a:xfrm>
            <a:off x="0" y="301914"/>
            <a:ext cx="3591496" cy="32272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2000">
                <a:solidFill>
                  <a:schemeClr val="bg1"/>
                </a:solidFill>
                <a:latin typeface="+mn-lt"/>
              </a:rPr>
              <a:t>First Conditional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Picture 10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14" name="Picture 13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918" y="2486952"/>
            <a:ext cx="2193049" cy="432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614197" y="884902"/>
            <a:ext cx="5996237" cy="1853092"/>
          </a:xfrm>
          <a:prstGeom prst="wedgeEllipseCallout">
            <a:avLst>
              <a:gd name="adj1" fmla="val -34175"/>
              <a:gd name="adj2" fmla="val 63109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I’m going on an adventure! I’m going to the USA for a month. I’m going alone, and I’m going to camp. I have $500 in total, so I can spend $16 a day. I’m so excited for my trip!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848133" y="2810782"/>
            <a:ext cx="5575480" cy="2279928"/>
          </a:xfrm>
          <a:prstGeom prst="wedgeEllipseCallout">
            <a:avLst>
              <a:gd name="adj1" fmla="val 42936"/>
              <a:gd name="adj2" fmla="val -46112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 don’t know if you’re ready. In fact, I think you’re going to have a lot of problems! So before I let you go, you have to answer my questions. </a:t>
            </a:r>
            <a:br>
              <a:rPr lang="en-GB" dirty="0"/>
            </a:br>
            <a:r>
              <a:rPr lang="en-GB" dirty="0"/>
              <a:t>If your answers aren’t good enough, you’ll have to stay at home! 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2039036" y="5038225"/>
            <a:ext cx="2352690" cy="1025893"/>
          </a:xfrm>
          <a:prstGeom prst="wedgeEllipseCallout">
            <a:avLst>
              <a:gd name="adj1" fmla="val -53200"/>
              <a:gd name="adj2" fmla="val -44976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OK, Dad</a:t>
            </a:r>
            <a:r>
              <a:rPr lang="mr-IN" dirty="0"/>
              <a:t>…</a:t>
            </a:r>
            <a:endParaRPr lang="en-GB" dirty="0"/>
          </a:p>
        </p:txBody>
      </p:sp>
      <p:pic>
        <p:nvPicPr>
          <p:cNvPr id="5" name="Picture 4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6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7" name="Picture 6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2414908" y="3570413"/>
            <a:ext cx="3653957" cy="1853092"/>
          </a:xfrm>
          <a:prstGeom prst="wedgeEllipseCallout">
            <a:avLst>
              <a:gd name="adj1" fmla="val -63711"/>
              <a:gd name="adj2" fmla="val -52899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If I get lost, I’ll ask someone where I am. 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3045227" y="998902"/>
            <a:ext cx="3428494" cy="2279928"/>
          </a:xfrm>
          <a:prstGeom prst="wedgeEllipseCallout">
            <a:avLst>
              <a:gd name="adj1" fmla="val 58091"/>
              <a:gd name="adj2" fmla="val 33682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What will you do if you get lost?</a:t>
            </a:r>
          </a:p>
        </p:txBody>
      </p:sp>
    </p:spTree>
    <p:extLst>
      <p:ext uri="{BB962C8B-B14F-4D97-AF65-F5344CB8AC3E}">
        <p14:creationId xmlns:p14="http://schemas.microsoft.com/office/powerpoint/2010/main" val="393998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7" name="Picture 6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2889854" y="3477493"/>
            <a:ext cx="3653957" cy="1853092"/>
          </a:xfrm>
          <a:prstGeom prst="wedgeEllipseCallout">
            <a:avLst>
              <a:gd name="adj1" fmla="val -63146"/>
              <a:gd name="adj2" fmla="val -31728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If I run out of money, I’ll call you and you’ll send me more. 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837212" y="1019551"/>
            <a:ext cx="3604017" cy="2279928"/>
          </a:xfrm>
          <a:prstGeom prst="wedgeEllipseCallout">
            <a:avLst>
              <a:gd name="adj1" fmla="val 71277"/>
              <a:gd name="adj2" fmla="val 21456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What will you do if you run out of money? </a:t>
            </a:r>
          </a:p>
        </p:txBody>
      </p:sp>
    </p:spTree>
    <p:extLst>
      <p:ext uri="{BB962C8B-B14F-4D97-AF65-F5344CB8AC3E}">
        <p14:creationId xmlns:p14="http://schemas.microsoft.com/office/powerpoint/2010/main" val="59502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7" name="Picture 6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2187760" y="3663333"/>
            <a:ext cx="3653957" cy="1853092"/>
          </a:xfrm>
          <a:prstGeom prst="wedgeEllipseCallout">
            <a:avLst>
              <a:gd name="adj1" fmla="val -60320"/>
              <a:gd name="adj2" fmla="val -62928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If I lose my passport, I’ll go to the embassy. 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2105659" y="885334"/>
            <a:ext cx="4694970" cy="2279928"/>
          </a:xfrm>
          <a:prstGeom prst="wedgeEllipseCallout">
            <a:avLst>
              <a:gd name="adj1" fmla="val 51535"/>
              <a:gd name="adj2" fmla="val 38663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What will you do if you lose your passport? </a:t>
            </a:r>
          </a:p>
        </p:txBody>
      </p:sp>
    </p:spTree>
    <p:extLst>
      <p:ext uri="{BB962C8B-B14F-4D97-AF65-F5344CB8AC3E}">
        <p14:creationId xmlns:p14="http://schemas.microsoft.com/office/powerpoint/2010/main" val="133897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7" name="Picture 6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1816063" y="2858027"/>
            <a:ext cx="4320205" cy="1853092"/>
          </a:xfrm>
          <a:prstGeom prst="wedgeEllipseCallout">
            <a:avLst>
              <a:gd name="adj1" fmla="val -50321"/>
              <a:gd name="adj2" fmla="val -38971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If I lose my tent, I won’t sleep outside. I’ll stay at a youth hostel. 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3435343" y="936956"/>
            <a:ext cx="3706007" cy="2279928"/>
          </a:xfrm>
          <a:prstGeom prst="wedgeEllipseCallout">
            <a:avLst>
              <a:gd name="adj1" fmla="val 40726"/>
              <a:gd name="adj2" fmla="val 42286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Where will you sleep if you lose your tent? </a:t>
            </a:r>
          </a:p>
        </p:txBody>
      </p:sp>
    </p:spTree>
    <p:extLst>
      <p:ext uri="{BB962C8B-B14F-4D97-AF65-F5344CB8AC3E}">
        <p14:creationId xmlns:p14="http://schemas.microsoft.com/office/powerpoint/2010/main" val="203926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7" name="Picture 6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2311660" y="3415547"/>
            <a:ext cx="3310422" cy="1853092"/>
          </a:xfrm>
          <a:prstGeom prst="wedgeEllipseCallout">
            <a:avLst>
              <a:gd name="adj1" fmla="val -60334"/>
              <a:gd name="adj2" fmla="val -18913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If I get sick, I’ll go to the hospital. 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3435344" y="936956"/>
            <a:ext cx="3389424" cy="2015830"/>
          </a:xfrm>
          <a:prstGeom prst="wedgeEllipseCallout">
            <a:avLst>
              <a:gd name="adj1" fmla="val 56453"/>
              <a:gd name="adj2" fmla="val 28410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Where will you go if you get sick? </a:t>
            </a:r>
          </a:p>
        </p:txBody>
      </p:sp>
    </p:spTree>
    <p:extLst>
      <p:ext uri="{BB962C8B-B14F-4D97-AF65-F5344CB8AC3E}">
        <p14:creationId xmlns:p14="http://schemas.microsoft.com/office/powerpoint/2010/main" val="84853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ubious-Looking-Man--Worrying-Situations-Unsafe-Paedophile--PHSE-and-Citizenship-KS2-colour-CMY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810" y="1992614"/>
            <a:ext cx="2952562" cy="4627924"/>
          </a:xfrm>
          <a:prstGeom prst="rect">
            <a:avLst/>
          </a:prstGeom>
        </p:spPr>
      </p:pic>
      <p:pic>
        <p:nvPicPr>
          <p:cNvPr id="7" name="Picture 6" descr="Robbie-Riding-Scooter--Boy-Fun-Playing-Sports--SEN-KS2-colour-CMYK cop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98" y="2426239"/>
            <a:ext cx="2193049" cy="432851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 rot="5400000">
            <a:off x="1535482" y="-1348092"/>
            <a:ext cx="510123" cy="3581089"/>
          </a:xfrm>
          <a:prstGeom prst="round2SameRect">
            <a:avLst/>
          </a:prstGeom>
          <a:solidFill>
            <a:srgbClr val="FB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301914"/>
            <a:ext cx="3591496" cy="322723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+mn-lt"/>
              </a:rPr>
              <a:t>First Conditional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1764440" y="2713485"/>
            <a:ext cx="3674776" cy="1853092"/>
          </a:xfrm>
          <a:prstGeom prst="wedgeEllipseCallout">
            <a:avLst>
              <a:gd name="adj1" fmla="val -38898"/>
              <a:gd name="adj2" fmla="val 50730"/>
            </a:avLst>
          </a:prstGeom>
          <a:solidFill>
            <a:srgbClr val="129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If I can, I’ll call you from a friend’s phone.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3435343" y="936956"/>
            <a:ext cx="3706007" cy="2279928"/>
          </a:xfrm>
          <a:prstGeom prst="wedgeEllipseCallout">
            <a:avLst>
              <a:gd name="adj1" fmla="val 49641"/>
              <a:gd name="adj2" fmla="val 32777"/>
            </a:avLst>
          </a:prstGeom>
          <a:solidFill>
            <a:srgbClr val="45B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600"/>
              </a:spcAft>
            </a:pPr>
            <a:r>
              <a:rPr lang="en-GB" dirty="0"/>
              <a:t>What will you do if you can’t call me?</a:t>
            </a:r>
          </a:p>
        </p:txBody>
      </p:sp>
    </p:spTree>
    <p:extLst>
      <p:ext uri="{BB962C8B-B14F-4D97-AF65-F5344CB8AC3E}">
        <p14:creationId xmlns:p14="http://schemas.microsoft.com/office/powerpoint/2010/main" val="153047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theme/theme1.xml><?xml version="1.0" encoding="utf-8"?>
<a:theme xmlns:a="http://schemas.openxmlformats.org/drawingml/2006/main" name="PowerPoint Templat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.potx" id="{F2D9965A-8C68-4F5E-A2B5-CF7E0DDA752E}" vid="{78487116-FFC1-4A12-BB7A-4083D6069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Template.potx</Template>
  <TotalTime>484</TotalTime>
  <Words>743</Words>
  <Application>Microsoft Office PowerPoint</Application>
  <PresentationFormat>On-screen Show (4:3)</PresentationFormat>
  <Paragraphs>71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Twinkl</vt:lpstr>
      <vt:lpstr>PowerPoint Template</vt:lpstr>
      <vt:lpstr>PowerPoint Presentation</vt:lpstr>
      <vt:lpstr>Can You Guess…</vt:lpstr>
      <vt:lpstr>First Conditional</vt:lpstr>
      <vt:lpstr>First Conditional</vt:lpstr>
      <vt:lpstr>First Conditional</vt:lpstr>
      <vt:lpstr>First Conditional</vt:lpstr>
      <vt:lpstr>First Conditional</vt:lpstr>
      <vt:lpstr>First Conditional</vt:lpstr>
      <vt:lpstr>First Conditional</vt:lpstr>
      <vt:lpstr>First Conditional</vt:lpstr>
      <vt:lpstr>Examine The Sentence </vt:lpstr>
      <vt:lpstr>PowerPoint Presentation</vt:lpstr>
      <vt:lpstr>Ready to Practise?</vt:lpstr>
      <vt:lpstr>Your Turn!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Matthew Ridsdale</dc:creator>
  <cp:lastModifiedBy>Tania Rusque</cp:lastModifiedBy>
  <cp:revision>40</cp:revision>
  <dcterms:created xsi:type="dcterms:W3CDTF">2019-06-05T08:15:39Z</dcterms:created>
  <dcterms:modified xsi:type="dcterms:W3CDTF">2023-04-03T01:43:36Z</dcterms:modified>
</cp:coreProperties>
</file>